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2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5.xml" ContentType="application/vnd.openxmlformats-officedocument.presentationml.notesSlide+xml"/>
  <Override PartName="/ppt/tags/tag33.xml" ContentType="application/vnd.openxmlformats-officedocument.presentationml.tags+xml"/>
  <Override PartName="/ppt/notesSlides/notesSlide2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27.xml" ContentType="application/vnd.openxmlformats-officedocument.presentationml.notesSlide+xml"/>
  <Override PartName="/ppt/tags/tag39.xml" ContentType="application/vnd.openxmlformats-officedocument.presentationml.tags+xml"/>
  <Override PartName="/ppt/notesSlides/notesSlide28.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43.xml" ContentType="application/vnd.openxmlformats-officedocument.presentationml.tags+xml"/>
  <Override PartName="/ppt/notesSlides/notesSlide3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3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6" r:id="rId1"/>
    <p:sldMasterId id="2147483730" r:id="rId2"/>
  </p:sldMasterIdLst>
  <p:notesMasterIdLst>
    <p:notesMasterId r:id="rId80"/>
  </p:notesMasterIdLst>
  <p:handoutMasterIdLst>
    <p:handoutMasterId r:id="rId81"/>
  </p:handoutMasterIdLst>
  <p:sldIdLst>
    <p:sldId id="256" r:id="rId3"/>
    <p:sldId id="275" r:id="rId4"/>
    <p:sldId id="333" r:id="rId5"/>
    <p:sldId id="370" r:id="rId6"/>
    <p:sldId id="334" r:id="rId7"/>
    <p:sldId id="494" r:id="rId8"/>
    <p:sldId id="509" r:id="rId9"/>
    <p:sldId id="272" r:id="rId10"/>
    <p:sldId id="388" r:id="rId11"/>
    <p:sldId id="341" r:id="rId12"/>
    <p:sldId id="459" r:id="rId13"/>
    <p:sldId id="351" r:id="rId14"/>
    <p:sldId id="353" r:id="rId15"/>
    <p:sldId id="386" r:id="rId16"/>
    <p:sldId id="515" r:id="rId17"/>
    <p:sldId id="458" r:id="rId18"/>
    <p:sldId id="450" r:id="rId19"/>
    <p:sldId id="451" r:id="rId20"/>
    <p:sldId id="473" r:id="rId21"/>
    <p:sldId id="460" r:id="rId22"/>
    <p:sldId id="457" r:id="rId23"/>
    <p:sldId id="551" r:id="rId24"/>
    <p:sldId id="268" r:id="rId25"/>
    <p:sldId id="270" r:id="rId26"/>
    <p:sldId id="271" r:id="rId27"/>
    <p:sldId id="410" r:id="rId28"/>
    <p:sldId id="383" r:id="rId29"/>
    <p:sldId id="384" r:id="rId30"/>
    <p:sldId id="415" r:id="rId31"/>
    <p:sldId id="465" r:id="rId32"/>
    <p:sldId id="385" r:id="rId33"/>
    <p:sldId id="411" r:id="rId34"/>
    <p:sldId id="501" r:id="rId35"/>
    <p:sldId id="412" r:id="rId36"/>
    <p:sldId id="416" r:id="rId37"/>
    <p:sldId id="503" r:id="rId38"/>
    <p:sldId id="552" r:id="rId39"/>
    <p:sldId id="417" r:id="rId40"/>
    <p:sldId id="409" r:id="rId41"/>
    <p:sldId id="418" r:id="rId42"/>
    <p:sldId id="420" r:id="rId43"/>
    <p:sldId id="419" r:id="rId44"/>
    <p:sldId id="421" r:id="rId45"/>
    <p:sldId id="422" r:id="rId46"/>
    <p:sldId id="423" r:id="rId47"/>
    <p:sldId id="523" r:id="rId48"/>
    <p:sldId id="513" r:id="rId49"/>
    <p:sldId id="557" r:id="rId50"/>
    <p:sldId id="437" r:id="rId51"/>
    <p:sldId id="558" r:id="rId52"/>
    <p:sldId id="439" r:id="rId53"/>
    <p:sldId id="440" r:id="rId54"/>
    <p:sldId id="496" r:id="rId55"/>
    <p:sldId id="467" r:id="rId56"/>
    <p:sldId id="500" r:id="rId57"/>
    <p:sldId id="434" r:id="rId58"/>
    <p:sldId id="466" r:id="rId59"/>
    <p:sldId id="448" r:id="rId60"/>
    <p:sldId id="517" r:id="rId61"/>
    <p:sldId id="520" r:id="rId62"/>
    <p:sldId id="470" r:id="rId63"/>
    <p:sldId id="469" r:id="rId64"/>
    <p:sldId id="485" r:id="rId65"/>
    <p:sldId id="512" r:id="rId66"/>
    <p:sldId id="472" r:id="rId67"/>
    <p:sldId id="508" r:id="rId68"/>
    <p:sldId id="427" r:id="rId69"/>
    <p:sldId id="553" r:id="rId70"/>
    <p:sldId id="549" r:id="rId71"/>
    <p:sldId id="342" r:id="rId72"/>
    <p:sldId id="307" r:id="rId73"/>
    <p:sldId id="426" r:id="rId74"/>
    <p:sldId id="475" r:id="rId75"/>
    <p:sldId id="471" r:id="rId76"/>
    <p:sldId id="468" r:id="rId77"/>
    <p:sldId id="446" r:id="rId78"/>
    <p:sldId id="447" r:id="rId79"/>
  </p:sldIdLst>
  <p:sldSz cx="9144000" cy="6858000" type="screen4x3"/>
  <p:notesSz cx="7315200" cy="9601200"/>
  <p:embeddedFontLst>
    <p:embeddedFont>
      <p:font typeface="Book Antiqua" panose="02040602050305030304" pitchFamily="18" charset="0"/>
      <p:regular r:id="rId82"/>
      <p:bold r:id="rId83"/>
      <p:italic r:id="rId84"/>
      <p:boldItalic r:id="rId85"/>
    </p:embeddedFont>
    <p:embeddedFont>
      <p:font typeface="Calibri" panose="020F0502020204030204" pitchFamily="34" charset="0"/>
      <p:regular r:id="rId86"/>
      <p:bold r:id="rId87"/>
      <p:italic r:id="rId88"/>
      <p:boldItalic r:id="rId89"/>
    </p:embeddedFont>
    <p:embeddedFont>
      <p:font typeface="Cambria Math" panose="02040503050406030204" pitchFamily="18" charset="0"/>
      <p:regular r:id="rId90"/>
    </p:embeddedFont>
    <p:embeddedFont>
      <p:font typeface="Candara" panose="020E0502030303020204" pitchFamily="34" charset="0"/>
      <p:regular r:id="rId91"/>
      <p:bold r:id="rId92"/>
      <p:italic r:id="rId93"/>
      <p:boldItalic r:id="rId94"/>
    </p:embeddedFont>
    <p:embeddedFont>
      <p:font typeface="Century Gothic" panose="020B0502020202020204" pitchFamily="34" charset="0"/>
      <p:regular r:id="rId95"/>
      <p:bold r:id="rId96"/>
      <p:italic r:id="rId97"/>
      <p:boldItalic r:id="rId98"/>
    </p:embeddedFont>
    <p:embeddedFont>
      <p:font typeface="Monotype Sorts" panose="020B0604020202020204" charset="0"/>
      <p:regular r:id="rId99"/>
    </p:embeddedFont>
  </p:embeddedFontLst>
  <p:defaultTextStyle>
    <a:defPPr>
      <a:defRPr lang="en-US"/>
    </a:defPPr>
    <a:lvl1pPr algn="l" rtl="0" eaLnBrk="0" fontAlgn="base" hangingPunct="0">
      <a:spcBef>
        <a:spcPct val="0"/>
      </a:spcBef>
      <a:spcAft>
        <a:spcPct val="0"/>
      </a:spcAft>
      <a:defRPr sz="28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8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8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8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800" b="1" kern="1200">
        <a:solidFill>
          <a:schemeClr val="tx1"/>
        </a:solidFill>
        <a:latin typeface="Times New Roman" pitchFamily="18" charset="0"/>
        <a:ea typeface="+mn-ea"/>
        <a:cs typeface="+mn-cs"/>
      </a:defRPr>
    </a:lvl5pPr>
    <a:lvl6pPr marL="2286000" algn="l" defTabSz="914400" rtl="0" eaLnBrk="1" latinLnBrk="0" hangingPunct="1">
      <a:defRPr sz="2800" b="1" kern="1200">
        <a:solidFill>
          <a:schemeClr val="tx1"/>
        </a:solidFill>
        <a:latin typeface="Times New Roman" pitchFamily="18" charset="0"/>
        <a:ea typeface="+mn-ea"/>
        <a:cs typeface="+mn-cs"/>
      </a:defRPr>
    </a:lvl6pPr>
    <a:lvl7pPr marL="2743200" algn="l" defTabSz="914400" rtl="0" eaLnBrk="1" latinLnBrk="0" hangingPunct="1">
      <a:defRPr sz="2800" b="1" kern="1200">
        <a:solidFill>
          <a:schemeClr val="tx1"/>
        </a:solidFill>
        <a:latin typeface="Times New Roman" pitchFamily="18" charset="0"/>
        <a:ea typeface="+mn-ea"/>
        <a:cs typeface="+mn-cs"/>
      </a:defRPr>
    </a:lvl7pPr>
    <a:lvl8pPr marL="3200400" algn="l" defTabSz="914400" rtl="0" eaLnBrk="1" latinLnBrk="0" hangingPunct="1">
      <a:defRPr sz="2800" b="1" kern="1200">
        <a:solidFill>
          <a:schemeClr val="tx1"/>
        </a:solidFill>
        <a:latin typeface="Times New Roman" pitchFamily="18" charset="0"/>
        <a:ea typeface="+mn-ea"/>
        <a:cs typeface="+mn-cs"/>
      </a:defRPr>
    </a:lvl8pPr>
    <a:lvl9pPr marL="3657600" algn="l" defTabSz="914400" rtl="0" eaLnBrk="1" latinLnBrk="0" hangingPunct="1">
      <a:defRPr sz="28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7FFF"/>
    <a:srgbClr val="217D21"/>
    <a:srgbClr val="000000"/>
    <a:srgbClr val="BEF6E3"/>
    <a:srgbClr val="08080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779" autoAdjust="0"/>
    <p:restoredTop sz="95339" autoAdjust="0"/>
  </p:normalViewPr>
  <p:slideViewPr>
    <p:cSldViewPr snapToGrid="0">
      <p:cViewPr varScale="1">
        <p:scale>
          <a:sx n="105" d="100"/>
          <a:sy n="105" d="100"/>
        </p:scale>
        <p:origin x="1314" y="114"/>
      </p:cViewPr>
      <p:guideLst>
        <p:guide orient="horz" pos="2160"/>
        <p:guide pos="2880"/>
      </p:guideLst>
    </p:cSldViewPr>
  </p:slideViewPr>
  <p:outlineViewPr>
    <p:cViewPr>
      <p:scale>
        <a:sx n="33" d="100"/>
        <a:sy n="33" d="100"/>
      </p:scale>
      <p:origin x="0" y="21024"/>
    </p:cViewPr>
  </p:outlineViewPr>
  <p:notesTextViewPr>
    <p:cViewPr>
      <p:scale>
        <a:sx n="100" d="100"/>
        <a:sy n="100" d="100"/>
      </p:scale>
      <p:origin x="0" y="0"/>
    </p:cViewPr>
  </p:notesTextViewPr>
  <p:sorterViewPr>
    <p:cViewPr varScale="1">
      <p:scale>
        <a:sx n="100" d="100"/>
        <a:sy n="100" d="100"/>
      </p:scale>
      <p:origin x="0" y="-13843"/>
    </p:cViewPr>
  </p:sorterViewPr>
  <p:notesViewPr>
    <p:cSldViewPr snapToGrid="0">
      <p:cViewPr varScale="1">
        <p:scale>
          <a:sx n="79" d="100"/>
          <a:sy n="79" d="100"/>
        </p:scale>
        <p:origin x="-1200" y="-84"/>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notesMaster" Target="notesMasters/notesMaster1.xml"/><Relationship Id="rId85" Type="http://schemas.openxmlformats.org/officeDocument/2006/relationships/font" Target="fonts/font4.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handoutMaster" Target="handoutMasters/handout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6.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1.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6.fntdata"/><Relationship Id="rId61" Type="http://schemas.openxmlformats.org/officeDocument/2006/relationships/slide" Target="slides/slide59.xml"/><Relationship Id="rId82" Type="http://schemas.openxmlformats.org/officeDocument/2006/relationships/font" Target="fonts/font1.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1136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113668" name="Rectangle 4"/>
          <p:cNvSpPr>
            <a:spLocks noGrp="1" noChangeArrowheads="1"/>
          </p:cNvSpPr>
          <p:nvPr>
            <p:ph type="ftr" sz="quarter" idx="2"/>
          </p:nvPr>
        </p:nvSpPr>
        <p:spPr bwMode="auto">
          <a:xfrm>
            <a:off x="-1" y="9120188"/>
            <a:ext cx="4620127"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r>
              <a:rPr lang="en-US" dirty="0"/>
              <a:t>CEE 4540: Sustainable Municipal Drinking Water Treatment</a:t>
            </a:r>
          </a:p>
          <a:p>
            <a:r>
              <a:rPr lang="en-US" dirty="0"/>
              <a:t>Monroe Weber-Shirk</a:t>
            </a:r>
          </a:p>
        </p:txBody>
      </p:sp>
      <p:sp>
        <p:nvSpPr>
          <p:cNvPr id="1136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6E9A0431-2C4E-40E7-A0E7-A26E21DBBEF5}" type="slidenum">
              <a:rPr lang="en-US"/>
              <a:pPr/>
              <a:t>‹#›</a:t>
            </a:fld>
            <a:endParaRPr lang="en-US"/>
          </a:p>
        </p:txBody>
      </p:sp>
    </p:spTree>
    <p:extLst>
      <p:ext uri="{BB962C8B-B14F-4D97-AF65-F5344CB8AC3E}">
        <p14:creationId xmlns:p14="http://schemas.microsoft.com/office/powerpoint/2010/main" val="39143736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3"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eaLnBrk="1" hangingPunct="1">
              <a:defRPr sz="1300" b="0">
                <a:latin typeface="Arial" pitchFamily="34" charset="0"/>
              </a:defRPr>
            </a:lvl1pPr>
          </a:lstStyle>
          <a:p>
            <a:endParaRPr lang="en-US"/>
          </a:p>
        </p:txBody>
      </p:sp>
      <p:sp>
        <p:nvSpPr>
          <p:cNvPr id="56324"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56325"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6326"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eaLnBrk="1" hangingPunct="1">
              <a:defRPr sz="1300" b="0">
                <a:latin typeface="Arial" pitchFamily="34" charset="0"/>
              </a:defRPr>
            </a:lvl1pPr>
          </a:lstStyle>
          <a:p>
            <a:endParaRPr lang="en-US"/>
          </a:p>
        </p:txBody>
      </p:sp>
      <p:sp>
        <p:nvSpPr>
          <p:cNvPr id="56327"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eaLnBrk="1" hangingPunct="1">
              <a:defRPr sz="1300" b="0">
                <a:latin typeface="Arial" pitchFamily="34" charset="0"/>
              </a:defRPr>
            </a:lvl1pPr>
          </a:lstStyle>
          <a:p>
            <a:fld id="{F6B90027-AD36-416E-8B0F-CCCC7E8FF223}" type="slidenum">
              <a:rPr lang="en-US"/>
              <a:pPr/>
              <a:t>‹#›</a:t>
            </a:fld>
            <a:endParaRPr lang="en-US"/>
          </a:p>
        </p:txBody>
      </p:sp>
    </p:spTree>
    <p:extLst>
      <p:ext uri="{BB962C8B-B14F-4D97-AF65-F5344CB8AC3E}">
        <p14:creationId xmlns:p14="http://schemas.microsoft.com/office/powerpoint/2010/main" val="1223914739"/>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google.com/patents/US2017263"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296DE5-780A-45A3-881C-118FA0E86910}" type="slidenum">
              <a:rPr lang="en-US"/>
              <a:pPr/>
              <a:t>1</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02555DD-3104-4C86-9ECA-9459ED80C6CB}" type="slidenum">
              <a:rPr lang="en-US"/>
              <a:pPr/>
              <a:t>12</a:t>
            </a:fld>
            <a:endParaRPr lang="en-US"/>
          </a:p>
        </p:txBody>
      </p:sp>
      <p:sp>
        <p:nvSpPr>
          <p:cNvPr id="266242" name="Rectangle 2"/>
          <p:cNvSpPr>
            <a:spLocks noGrp="1" noRot="1" noChangeAspect="1" noChangeArrowheads="1" noTextEdit="1"/>
          </p:cNvSpPr>
          <p:nvPr>
            <p:ph type="sldImg"/>
          </p:nvPr>
        </p:nvSpPr>
        <p:spPr>
          <a:ln/>
        </p:spPr>
      </p:sp>
      <p:sp>
        <p:nvSpPr>
          <p:cNvPr id="266243"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6EBBD5-DE13-433C-AAC1-5FA6F1E07265}" type="slidenum">
              <a:rPr lang="en-US"/>
              <a:pPr/>
              <a:t>13</a:t>
            </a:fld>
            <a:endParaRPr lang="en-US"/>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r>
              <a:rPr lang="en-US"/>
              <a:t>San Pedro de Tutle FIME plants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a:p>
            <a:endParaRPr lang="en-US" dirty="0"/>
          </a:p>
          <a:p>
            <a:r>
              <a:rPr lang="en-US" dirty="0"/>
              <a:t>See section 4.3 for hint that the drainage system is the piece</a:t>
            </a:r>
            <a:r>
              <a:rPr lang="en-US" baseline="0" dirty="0"/>
              <a:t> that requires further research. This suggests that they may still be having difficulty cleaning the sediment from these filters. Note that these filters are not easily disassembled for maintenance and thus do not meet the specifications for easy maintenance required for AguaClara plants.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16</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 Figure 9.1</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https://confluence.cornell.edu/download/attachments/90755680/FiME+CINARA.pdf</a:t>
            </a:r>
          </a:p>
        </p:txBody>
      </p:sp>
      <p:sp>
        <p:nvSpPr>
          <p:cNvPr id="4" name="Slide Number Placeholder 3"/>
          <p:cNvSpPr>
            <a:spLocks noGrp="1"/>
          </p:cNvSpPr>
          <p:nvPr>
            <p:ph type="sldNum" sz="quarter" idx="10"/>
          </p:nvPr>
        </p:nvSpPr>
        <p:spPr/>
        <p:txBody>
          <a:bodyPr/>
          <a:lstStyle/>
          <a:p>
            <a:fld id="{F6B90027-AD36-416E-8B0F-CCCC7E8FF223}" type="slidenum">
              <a:rPr lang="en-US" smtClean="0"/>
              <a:pPr/>
              <a:t>18</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Based on table 5.7 of https://confluence.cornell.edu/download/attachments/90755680/FiME+CINARA.pdf</a:t>
            </a:r>
            <a:r>
              <a:rPr lang="en-US" baseline="0" dirty="0"/>
              <a:t> </a:t>
            </a:r>
          </a:p>
          <a:p>
            <a:endParaRPr lang="en-US" baseline="0" dirty="0"/>
          </a:p>
          <a:p>
            <a:r>
              <a:rPr lang="en-US" baseline="0" dirty="0"/>
              <a:t>Note that areas don’t include controls, entrance tanks, walkways, etc.</a:t>
            </a:r>
          </a:p>
          <a:p>
            <a:r>
              <a:rPr lang="en-US" baseline="0" dirty="0"/>
              <a:t>Flocculator is 2 m deep and residence time is about 500 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s-HN" dirty="0" err="1"/>
              <a:t>The</a:t>
            </a:r>
            <a:r>
              <a:rPr lang="es-HN" baseline="0" dirty="0"/>
              <a:t> 32 L/s </a:t>
            </a:r>
            <a:r>
              <a:rPr lang="es-HN" baseline="0" dirty="0" err="1"/>
              <a:t>plant</a:t>
            </a:r>
            <a:r>
              <a:rPr lang="es-HN" baseline="0" dirty="0"/>
              <a:t> at </a:t>
            </a:r>
            <a:r>
              <a:rPr lang="es-HN" dirty="0"/>
              <a:t>San </a:t>
            </a:r>
            <a:r>
              <a:rPr lang="es-HN" dirty="0" err="1"/>
              <a:t>Nicolas</a:t>
            </a:r>
            <a:r>
              <a:rPr lang="es-HN" dirty="0"/>
              <a:t> has 5.5 m^2 per L/s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21</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55E532-D46F-43B3-9D51-0CAEA8AAB803}" type="slidenum">
              <a:rPr lang="en-US"/>
              <a:pPr/>
              <a:t>23</a:t>
            </a:fld>
            <a:endParaRPr lang="en-US"/>
          </a:p>
        </p:txBody>
      </p:sp>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51C5B0-4095-4C79-95CD-AB442EA0A3C6}" type="slidenum">
              <a:rPr lang="en-US"/>
              <a:pPr/>
              <a:t>24</a:t>
            </a:fld>
            <a:endParaRPr lang="en-US"/>
          </a:p>
        </p:txBody>
      </p:sp>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DA51CD3-B142-471B-B819-2A3C8EF7022B}" type="slidenum">
              <a:rPr lang="en-US"/>
              <a:pPr/>
              <a:t>25</a:t>
            </a:fld>
            <a:endParaRPr lang="en-US"/>
          </a:p>
        </p:txBody>
      </p:sp>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p:txBody>
          <a:bodyPr/>
          <a:lstStyle/>
          <a:p>
            <a:r>
              <a:rPr lang="en-US" sz="1200" kern="1200">
                <a:solidFill>
                  <a:schemeClr val="tx1"/>
                </a:solidFill>
                <a:effectLst/>
                <a:latin typeface="Arial" pitchFamily="34" charset="0"/>
                <a:ea typeface="+mn-ea"/>
                <a:cs typeface="+mn-cs"/>
              </a:rPr>
              <a:t>https://www.youtube.com/watch?v=9tqk2cFDi5o#t=226</a:t>
            </a: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100 kg, 67 kg, 44 kg</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28</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D47879-B2F7-4F0C-B5AE-BBC8EE605ED5}" type="slidenum">
              <a:rPr lang="en-US"/>
              <a:pPr/>
              <a:t>2</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Sand fraction * height of sand is conserved!</a:t>
            </a:r>
          </a:p>
        </p:txBody>
      </p:sp>
      <p:sp>
        <p:nvSpPr>
          <p:cNvPr id="4" name="Slide Number Placeholder 3"/>
          <p:cNvSpPr>
            <a:spLocks noGrp="1"/>
          </p:cNvSpPr>
          <p:nvPr>
            <p:ph type="sldNum" sz="quarter" idx="10"/>
          </p:nvPr>
        </p:nvSpPr>
        <p:spPr/>
        <p:txBody>
          <a:bodyPr/>
          <a:lstStyle/>
          <a:p>
            <a:fld id="{F6B90027-AD36-416E-8B0F-CCCC7E8FF223}" type="slidenum">
              <a:rPr lang="en-US" smtClean="0"/>
              <a:pPr/>
              <a:t>29</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 happens if we have an </a:t>
            </a:r>
            <a:r>
              <a:rPr lang="en-US" baseline="0" dirty="0" err="1"/>
              <a:t>upflow</a:t>
            </a:r>
            <a:r>
              <a:rPr lang="en-US" baseline="0" dirty="0"/>
              <a:t> RSF and we gradually increase the filtration velocity? At some point (to be determined) the pressure difference will be enough to lift the entire sand bed!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pressure drop times the filter area is equal to the buoyant weight of the sand grains.</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Dirty</a:t>
            </a:r>
            <a:r>
              <a:rPr lang="en-US" baseline="0" dirty="0"/>
              <a:t> sand has more head loss!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33</a:t>
            </a:fld>
            <a:endParaRPr lang="en-US"/>
          </a:p>
        </p:txBody>
      </p:sp>
    </p:spTree>
    <p:extLst>
      <p:ext uri="{BB962C8B-B14F-4D97-AF65-F5344CB8AC3E}">
        <p14:creationId xmlns:p14="http://schemas.microsoft.com/office/powerpoint/2010/main" val="3424890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D60 might not be conservative enough.</a:t>
            </a:r>
          </a:p>
        </p:txBody>
      </p:sp>
      <p:sp>
        <p:nvSpPr>
          <p:cNvPr id="4" name="Slide Number Placeholder 3"/>
          <p:cNvSpPr>
            <a:spLocks noGrp="1"/>
          </p:cNvSpPr>
          <p:nvPr>
            <p:ph type="sldNum" sz="quarter" idx="10"/>
          </p:nvPr>
        </p:nvSpPr>
        <p:spPr/>
        <p:txBody>
          <a:bodyPr/>
          <a:lstStyle/>
          <a:p>
            <a:fld id="{F6B90027-AD36-416E-8B0F-CCCC7E8FF223}" type="slidenum">
              <a:rPr lang="en-US" smtClean="0"/>
              <a:pPr/>
              <a:t>34</a:t>
            </a:fld>
            <a:endParaRPr lang="en-US"/>
          </a:p>
        </p:txBody>
      </p:sp>
    </p:spTree>
    <p:extLst>
      <p:ext uri="{BB962C8B-B14F-4D97-AF65-F5344CB8AC3E}">
        <p14:creationId xmlns:p14="http://schemas.microsoft.com/office/powerpoint/2010/main" val="569264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seems a bit of a stretch</a:t>
            </a:r>
            <a:r>
              <a:rPr lang="en-US" baseline="0" dirty="0"/>
              <a:t> because we are starting with pipe flow equations. It might be better to switch to sphere sedimentation equations.</a:t>
            </a:r>
          </a:p>
          <a:p>
            <a:endParaRPr lang="en-US" baseline="0" dirty="0"/>
          </a:p>
          <a:p>
            <a:r>
              <a:rPr lang="en-US" baseline="0" dirty="0" err="1"/>
              <a:t>Karmen</a:t>
            </a:r>
            <a:r>
              <a:rPr lang="en-US" baseline="0" dirty="0"/>
              <a:t> </a:t>
            </a:r>
            <a:r>
              <a:rPr lang="en-US" baseline="0" dirty="0" err="1"/>
              <a:t>Kozeny</a:t>
            </a:r>
            <a:r>
              <a:rPr lang="en-US" baseline="0" dirty="0"/>
              <a:t> valid up to Re of 6</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Page 8.10 in Water Quality</a:t>
            </a:r>
            <a:r>
              <a:rPr lang="en-US" baseline="0" dirty="0"/>
              <a:t> and Treatment: A Handbook of Community Water Supplies. Fifth edition.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Sand</a:t>
            </a:r>
            <a:r>
              <a:rPr lang="en-US" baseline="0" dirty="0"/>
              <a:t> at top has a diameter that is ½ of the sand at the bottom. Therefore velocity to fluidize the top will be ¼ of the velocity required to fluidize the bottom. Thus seeing sand fluidize at the top of a filter bed does not guarantee that it is fluidized at the bottom.</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36</a:t>
            </a:fld>
            <a:endParaRPr lang="en-US"/>
          </a:p>
        </p:txBody>
      </p:sp>
    </p:spTree>
    <p:extLst>
      <p:ext uri="{BB962C8B-B14F-4D97-AF65-F5344CB8AC3E}">
        <p14:creationId xmlns:p14="http://schemas.microsoft.com/office/powerpoint/2010/main" val="2533415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Fails the ridiculous test as named by Mickey Adelman</a:t>
            </a: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2000" dirty="0"/>
              <a:t>Identify filtration head loss and backwash head loss</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Brainstorm ways to get those velocities to be similar!</a:t>
            </a:r>
          </a:p>
          <a:p>
            <a:r>
              <a:rPr lang="en-US" dirty="0"/>
              <a:t>Decrease media density so it</a:t>
            </a:r>
            <a:r>
              <a:rPr lang="en-US" baseline="0" dirty="0"/>
              <a:t> fluidizes at a lower velocity</a:t>
            </a:r>
          </a:p>
          <a:p>
            <a:r>
              <a:rPr lang="en-US" baseline="0" dirty="0"/>
              <a:t>Decrease media diameter so it fluidizes at a lower velocity (but that will increase head loss during filtration mode too)</a:t>
            </a:r>
          </a:p>
          <a:p>
            <a:r>
              <a:rPr lang="en-US" baseline="0" dirty="0"/>
              <a:t>Make a more compact filter. (filter in parallel, backwash </a:t>
            </a:r>
            <a:r>
              <a:rPr lang="en-US" baseline="0"/>
              <a:t>in series!)</a:t>
            </a:r>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43</a:t>
            </a:fld>
            <a:endParaRPr lang="en-US"/>
          </a:p>
        </p:txBody>
      </p:sp>
    </p:spTree>
    <p:extLst>
      <p:ext uri="{BB962C8B-B14F-4D97-AF65-F5344CB8AC3E}">
        <p14:creationId xmlns:p14="http://schemas.microsoft.com/office/powerpoint/2010/main" val="4182581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Optimal</a:t>
            </a:r>
            <a:r>
              <a:rPr lang="en-US" baseline="0" dirty="0"/>
              <a:t> number of layers is a function of backwash requirements and optimal filtration velocity. We are using shallower filter beds than conventionally used and thus filter performance is expected to be poorer.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9C8D10-7D9D-496C-90A3-15A31D0C6135}" type="slidenum">
              <a:rPr lang="en-US"/>
              <a:pPr/>
              <a:t>3</a:t>
            </a:fld>
            <a:endParaRPr lang="en-US"/>
          </a:p>
        </p:txBody>
      </p:sp>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a:t>*This will require a slight increase in the depth of the filter to accommodate a larger change in water levels between filtration and backwash</a:t>
            </a: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49</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50</a:t>
            </a:fld>
            <a:endParaRPr lang="en-US"/>
          </a:p>
        </p:txBody>
      </p:sp>
    </p:spTree>
    <p:extLst>
      <p:ext uri="{BB962C8B-B14F-4D97-AF65-F5344CB8AC3E}">
        <p14:creationId xmlns:p14="http://schemas.microsoft.com/office/powerpoint/2010/main" val="29895820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Need to analyze the beginning of the siphon right after the air pressure is equalized with atmospheric pressure. It</a:t>
            </a:r>
            <a:r>
              <a:rPr lang="en-US" baseline="0" dirty="0"/>
              <a:t> appears that we may need the height of water above the top of the siphon tube to equal the depth of submergence of the end of the siphon to initiate flow through the siphon</a:t>
            </a:r>
            <a:endParaRPr lang="en-US"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51</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52</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kern="1200" dirty="0">
                <a:solidFill>
                  <a:schemeClr val="tx1"/>
                </a:solidFill>
                <a:latin typeface="Arial" pitchFamily="34" charset="0"/>
                <a:ea typeface="+mn-ea"/>
                <a:cs typeface="+mn-cs"/>
                <a:hlinkClick r:id="rId3"/>
              </a:rPr>
              <a:t>Patent US2017263</a:t>
            </a:r>
            <a:r>
              <a:rPr lang="en-US" sz="1200" b="0" i="0" kern="1200" dirty="0">
                <a:solidFill>
                  <a:schemeClr val="tx1"/>
                </a:solidFill>
                <a:latin typeface="Arial" pitchFamily="34" charset="0"/>
                <a:ea typeface="+mn-ea"/>
                <a:cs typeface="+mn-cs"/>
                <a:hlinkClick r:id="rId3"/>
              </a:rPr>
              <a:t> - FLUSHING APPARATUS - Google </a:t>
            </a:r>
            <a:r>
              <a:rPr lang="en-US" sz="1200" b="1" i="0" kern="1200" dirty="0">
                <a:solidFill>
                  <a:schemeClr val="tx1"/>
                </a:solidFill>
                <a:latin typeface="Arial" pitchFamily="34" charset="0"/>
                <a:ea typeface="+mn-ea"/>
                <a:cs typeface="+mn-cs"/>
                <a:hlinkClick r:id="rId3"/>
              </a:rPr>
              <a:t>Patents</a:t>
            </a:r>
            <a:endParaRPr lang="en-US" sz="1200" b="0" i="0" kern="1200" dirty="0">
              <a:solidFill>
                <a:schemeClr val="tx1"/>
              </a:solidFill>
              <a:latin typeface="Arial" pitchFamily="34"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53</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Backwash</a:t>
            </a:r>
            <a:r>
              <a:rPr lang="en-US" baseline="0" dirty="0"/>
              <a:t> water level must be high enough to not pull air into the filter and low enough to not flow into the other inlets.</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54</a:t>
            </a:fld>
            <a:endParaRPr lang="en-US"/>
          </a:p>
        </p:txBody>
      </p:sp>
    </p:spTree>
    <p:extLst>
      <p:ext uri="{BB962C8B-B14F-4D97-AF65-F5344CB8AC3E}">
        <p14:creationId xmlns:p14="http://schemas.microsoft.com/office/powerpoint/2010/main" val="3323114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56</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Does gravity matter?</a:t>
            </a:r>
          </a:p>
          <a:p>
            <a:endParaRPr lang="en-US" dirty="0"/>
          </a:p>
          <a:p>
            <a:r>
              <a:rPr lang="en-US" dirty="0"/>
              <a:t>Apply the energy equation.</a:t>
            </a:r>
          </a:p>
          <a:p>
            <a:r>
              <a:rPr lang="en-US" dirty="0"/>
              <a:t>What must be true</a:t>
            </a:r>
            <a:r>
              <a:rPr lang="en-US" baseline="0" dirty="0"/>
              <a:t> about the head loss for each parallel path?</a:t>
            </a:r>
          </a:p>
          <a:p>
            <a:r>
              <a:rPr lang="en-US" baseline="0" dirty="0"/>
              <a:t>What is the ratio of flows that the bottom inlet must be able to handle? If the head loss in the bottom inlet system is 10 cm during filtration, then what would it be during backwash?</a:t>
            </a:r>
          </a:p>
          <a:p>
            <a:r>
              <a:rPr lang="en-US" baseline="0" dirty="0"/>
              <a:t>What does this say about the head loss in the inlet system during filtration?</a:t>
            </a:r>
          </a:p>
          <a:p>
            <a:r>
              <a:rPr lang="en-US" baseline="0" dirty="0"/>
              <a:t>What must be true about the head loss in the pipe inlets in order to get uniform flow distribution? </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57</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See manifold notes for justification</a:t>
            </a:r>
            <a:r>
              <a:rPr lang="en-US" baseline="0" dirty="0"/>
              <a:t> for kinetic energy guide.</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146EE5-0336-47EA-AFD9-5568456F7FE4}" type="slidenum">
              <a:rPr lang="en-US"/>
              <a:pPr/>
              <a:t>4</a:t>
            </a:fld>
            <a:endParaRPr lang="en-US"/>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r>
              <a:rPr lang="en-US" dirty="0"/>
              <a:t>If you have water in a muddy river and you can only use 2 processes for treatment prior to chlorination, which processes would you choose?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doesn’t have every</a:t>
            </a:r>
            <a:r>
              <a:rPr lang="en-US" baseline="0" dirty="0"/>
              <a:t> last detail included (such as head loss over the backwash weir, but it is close.</a:t>
            </a:r>
          </a:p>
          <a:p>
            <a:r>
              <a:rPr lang="en-US" baseline="0" dirty="0"/>
              <a:t>How could you measure expansion ratio?</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Perhaps filter media size has also evolved</a:t>
            </a:r>
            <a:r>
              <a:rPr lang="en-US" baseline="0" dirty="0"/>
              <a:t> to be large enough to cause sufficient violence during backwash to remove particles. Thus it is possible that if we try a smaller filter media size that the filter won’t clean well.</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67</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particles are likely more easily sheared from the constriction wall.</a:t>
            </a:r>
          </a:p>
          <a:p>
            <a:r>
              <a:rPr lang="en-US" dirty="0"/>
              <a:t>Small particles are less likely to contact the constriction wall!</a:t>
            </a:r>
          </a:p>
          <a:p>
            <a:endParaRPr lang="en-US" dirty="0"/>
          </a:p>
          <a:p>
            <a:r>
              <a:rPr lang="en-US" dirty="0"/>
              <a:t>Big flocs form constrictions that then capture smaller flocs</a:t>
            </a:r>
          </a:p>
          <a:p>
            <a:endParaRPr lang="en-US" dirty="0"/>
          </a:p>
          <a:p>
            <a:r>
              <a:rPr lang="en-US" dirty="0"/>
              <a:t>Because it is the flocs that</a:t>
            </a:r>
            <a:r>
              <a:rPr lang="en-US" baseline="0" dirty="0"/>
              <a:t> created constrictions that then do a better job of capturing small particles.</a:t>
            </a:r>
          </a:p>
          <a:p>
            <a:endParaRPr lang="en-US" baseline="0" dirty="0"/>
          </a:p>
          <a:p>
            <a:r>
              <a:rPr lang="en-US" baseline="0" dirty="0"/>
              <a:t>Dual media filters are likely used to reduce head loss or surface filtration. More research required!</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68</a:t>
            </a:fld>
            <a:endParaRPr lang="en-US"/>
          </a:p>
        </p:txBody>
      </p:sp>
    </p:spTree>
    <p:extLst>
      <p:ext uri="{BB962C8B-B14F-4D97-AF65-F5344CB8AC3E}">
        <p14:creationId xmlns:p14="http://schemas.microsoft.com/office/powerpoint/2010/main" val="5428419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1517A5-4863-4F49-B8BE-38947E89BE21}" type="slidenum">
              <a:rPr lang="en-US"/>
              <a:pPr/>
              <a:t>70</a:t>
            </a:fld>
            <a:endParaRPr lang="en-US"/>
          </a:p>
        </p:txBody>
      </p:sp>
      <p:sp>
        <p:nvSpPr>
          <p:cNvPr id="244738" name="Rectangle 2"/>
          <p:cNvSpPr>
            <a:spLocks noGrp="1" noRot="1" noChangeAspect="1" noChangeArrowheads="1" noTextEdit="1"/>
          </p:cNvSpPr>
          <p:nvPr>
            <p:ph type="sldImg"/>
          </p:nvPr>
        </p:nvSpPr>
        <p:spPr>
          <a:ln/>
        </p:spPr>
      </p:sp>
      <p:sp>
        <p:nvSpPr>
          <p:cNvPr id="24473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8FAFF0-1023-4597-999D-28B36D258A31}" type="slidenum">
              <a:rPr lang="en-US"/>
              <a:pPr/>
              <a:t>71</a:t>
            </a:fld>
            <a:endParaRPr lang="en-US"/>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to update the  </a:t>
            </a:r>
            <a:r>
              <a:rPr lang="en-US" dirty="0" err="1"/>
              <a:t>StaRS</a:t>
            </a:r>
            <a:r>
              <a:rPr lang="en-US" dirty="0"/>
              <a:t> </a:t>
            </a:r>
            <a:r>
              <a:rPr lang="en-US" dirty="0" err="1"/>
              <a:t>pC</a:t>
            </a:r>
            <a:r>
              <a:rPr lang="en-US" dirty="0"/>
              <a:t>*</a:t>
            </a:r>
          </a:p>
        </p:txBody>
      </p:sp>
      <p:sp>
        <p:nvSpPr>
          <p:cNvPr id="4" name="Slide Number Placeholder 3"/>
          <p:cNvSpPr>
            <a:spLocks noGrp="1"/>
          </p:cNvSpPr>
          <p:nvPr>
            <p:ph type="sldNum" sz="quarter" idx="10"/>
          </p:nvPr>
        </p:nvSpPr>
        <p:spPr/>
        <p:txBody>
          <a:bodyPr/>
          <a:lstStyle/>
          <a:p>
            <a:fld id="{F6B90027-AD36-416E-8B0F-CCCC7E8FF223}" type="slidenum">
              <a:rPr lang="en-US" smtClean="0"/>
              <a:pPr/>
              <a:t>72</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74</a:t>
            </a:fld>
            <a:endParaRPr lang="en-US"/>
          </a:p>
        </p:txBody>
      </p:sp>
    </p:spTree>
    <p:extLst>
      <p:ext uri="{BB962C8B-B14F-4D97-AF65-F5344CB8AC3E}">
        <p14:creationId xmlns:p14="http://schemas.microsoft.com/office/powerpoint/2010/main" val="29057218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head loss increases H1 increases. That means that some water</a:t>
            </a:r>
            <a:r>
              <a:rPr lang="en-US" baseline="0" dirty="0"/>
              <a:t> must flow out of the end of the siphon pipe. That means that the water level in the vertical section of pipe inside the filter box must rise too! At some point we will get H1=H3 and the siphon will start flowing!</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75</a:t>
            </a:fld>
            <a:endParaRPr lang="en-US"/>
          </a:p>
        </p:txBody>
      </p:sp>
    </p:spTree>
    <p:extLst>
      <p:ext uri="{BB962C8B-B14F-4D97-AF65-F5344CB8AC3E}">
        <p14:creationId xmlns:p14="http://schemas.microsoft.com/office/powerpoint/2010/main" val="3773167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360355-A258-4846-8821-01E087D57439}" type="slidenum">
              <a:rPr lang="en-US"/>
              <a:pPr/>
              <a:t>5</a:t>
            </a:fld>
            <a:endParaRPr lang="en-US"/>
          </a:p>
        </p:txBody>
      </p:sp>
      <p:sp>
        <p:nvSpPr>
          <p:cNvPr id="218114" name="Rectangle 2"/>
          <p:cNvSpPr>
            <a:spLocks noGrp="1" noRot="1" noChangeAspect="1" noChangeArrowheads="1" noTextEdit="1"/>
          </p:cNvSpPr>
          <p:nvPr>
            <p:ph type="sldImg"/>
          </p:nvPr>
        </p:nvSpPr>
        <p:spPr>
          <a:ln/>
        </p:spPr>
      </p:sp>
      <p:sp>
        <p:nvSpPr>
          <p:cNvPr id="218115" name="Rectangle 3"/>
          <p:cNvSpPr>
            <a:spLocks noGrp="1" noChangeArrowheads="1"/>
          </p:cNvSpPr>
          <p:nvPr>
            <p:ph type="body" idx="1"/>
          </p:nvPr>
        </p:nvSpPr>
        <p:spPr/>
        <p:txBody>
          <a:bodyPr/>
          <a:lstStyle/>
          <a:p>
            <a:r>
              <a:rPr lang="en-US" dirty="0"/>
              <a:t>https://confluence.cornell.edu/download/attachments/90755680/FiME+CINARA.pdf</a:t>
            </a:r>
            <a:r>
              <a:rPr lang="en-US" baseline="0" dirty="0"/>
              <a:t> for info on SSF and multistage</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Estimate of backwash waste from Water Quality and Treatment:</a:t>
            </a:r>
            <a:r>
              <a:rPr lang="en-US" baseline="0" dirty="0"/>
              <a:t> A Handbook of Community Water Supplies. 5</a:t>
            </a:r>
            <a:r>
              <a:rPr lang="en-US" baseline="30000" dirty="0"/>
              <a:t>th</a:t>
            </a:r>
            <a:r>
              <a:rPr lang="en-US" baseline="0" dirty="0"/>
              <a:t> ed. AWWA</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6</a:t>
            </a:fld>
            <a:endParaRPr lang="en-US"/>
          </a:p>
        </p:txBody>
      </p:sp>
    </p:spTree>
    <p:extLst>
      <p:ext uri="{BB962C8B-B14F-4D97-AF65-F5344CB8AC3E}">
        <p14:creationId xmlns:p14="http://schemas.microsoft.com/office/powerpoint/2010/main" val="2963847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5E55D-B644-439B-8799-0C6C1BA27831}" type="slidenum">
              <a:rPr lang="en-US"/>
              <a:pPr/>
              <a:t>8</a:t>
            </a:fld>
            <a:endParaRPr lang="en-US"/>
          </a:p>
        </p:txBody>
      </p:sp>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See page 8.77 in Water Quality</a:t>
            </a:r>
            <a:r>
              <a:rPr lang="en-US" baseline="0" dirty="0"/>
              <a:t> and Treatment: A Handbook of Community Water Supplies. Fifth edition.</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This is the default technology that has been widely touted as the best option for the global south. However failures and abandonment are common.</a:t>
            </a:r>
            <a:endParaRPr lang="en-US" dirty="0"/>
          </a:p>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Part of a multiple stage filtration plant in San Pedro de </a:t>
            </a:r>
            <a:r>
              <a:rPr lang="en-US" dirty="0" err="1"/>
              <a:t>Tutule</a:t>
            </a:r>
            <a:r>
              <a:rPr lang="en-US" dirty="0"/>
              <a:t>,</a:t>
            </a:r>
            <a:r>
              <a:rPr lang="en-US" baseline="0" dirty="0"/>
              <a:t> Honduras.</a:t>
            </a:r>
            <a:endParaRPr lang="en-US" dirty="0"/>
          </a:p>
        </p:txBody>
      </p:sp>
      <p:sp>
        <p:nvSpPr>
          <p:cNvPr id="4" name="Slide Number Placeholder 3"/>
          <p:cNvSpPr>
            <a:spLocks noGrp="1"/>
          </p:cNvSpPr>
          <p:nvPr>
            <p:ph type="sldNum" sz="quarter" idx="10"/>
          </p:nvPr>
        </p:nvSpPr>
        <p:spPr/>
        <p:txBody>
          <a:bodyPr/>
          <a:lstStyle/>
          <a:p>
            <a:fld id="{F6B90027-AD36-416E-8B0F-CCCC7E8FF223}"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2FB9133-5E28-41F1-B991-0B019C843775}" type="slidenum">
              <a:rPr lang="en-US"/>
              <a:pPr/>
              <a:t>10</a:t>
            </a:fld>
            <a:endParaRPr 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dirty="0"/>
              <a:t>http://www.atypon-link.com/TELF/doi/pdf/10.1680/wama.157.3.143.46664</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cee.cornell.edu/faculty/info.cfm?abbrev=faculty&amp;shorttitle=bio&amp;netid=mw24" TargetMode="External"/><Relationship Id="rId7" Type="http://schemas.openxmlformats.org/officeDocument/2006/relationships/image" Target="../media/image2.png"/><Relationship Id="rId2" Type="http://schemas.openxmlformats.org/officeDocument/2006/relationships/hyperlink" Target="http://ceeserver.cee.cornell.edu/mw24/Default.htm" TargetMode="External"/><Relationship Id="rId1" Type="http://schemas.openxmlformats.org/officeDocument/2006/relationships/slideMaster" Target="../slideMasters/slideMaster1.xml"/><Relationship Id="rId6" Type="http://schemas.openxmlformats.org/officeDocument/2006/relationships/hyperlink" Target="http://www.cornell.edu/" TargetMode="External"/><Relationship Id="rId5" Type="http://schemas.openxmlformats.org/officeDocument/2006/relationships/hyperlink" Target="http://www.cee.cornell.edu/index.cfm" TargetMode="Externa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122" name="Rectangle 2"/>
          <p:cNvSpPr>
            <a:spLocks noChangeArrowheads="1"/>
          </p:cNvSpPr>
          <p:nvPr/>
        </p:nvSpPr>
        <p:spPr bwMode="ltGray">
          <a:xfrm>
            <a:off x="0" y="32004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3" name="Rectangle 3"/>
          <p:cNvSpPr>
            <a:spLocks noChangeArrowheads="1"/>
          </p:cNvSpPr>
          <p:nvPr/>
        </p:nvSpPr>
        <p:spPr bwMode="ltGray">
          <a:xfrm>
            <a:off x="0" y="34099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5124" name="Rectangle 4"/>
          <p:cNvSpPr>
            <a:spLocks noGrp="1" noChangeArrowheads="1"/>
          </p:cNvSpPr>
          <p:nvPr>
            <p:ph type="ctrTitle" sz="quarter"/>
          </p:nvPr>
        </p:nvSpPr>
        <p:spPr>
          <a:xfrm>
            <a:off x="762000" y="1905000"/>
            <a:ext cx="7772400" cy="1143000"/>
          </a:xfrm>
        </p:spPr>
        <p:txBody>
          <a:bodyPr/>
          <a:lstStyle>
            <a:lvl1pPr>
              <a:defRPr/>
            </a:lvl1pPr>
          </a:lstStyle>
          <a:p>
            <a:r>
              <a:rPr lang="en-US"/>
              <a:t>Click to edit Master title style</a:t>
            </a:r>
          </a:p>
        </p:txBody>
      </p:sp>
      <p:sp>
        <p:nvSpPr>
          <p:cNvPr id="5125" name="Rectangle 5"/>
          <p:cNvSpPr>
            <a:spLocks noGrp="1" noChangeArrowheads="1"/>
          </p:cNvSpPr>
          <p:nvPr>
            <p:ph type="subTitle" sz="quarter" idx="1"/>
          </p:nvPr>
        </p:nvSpPr>
        <p:spPr>
          <a:xfrm>
            <a:off x="1839913" y="3886200"/>
            <a:ext cx="6400800" cy="1752600"/>
          </a:xfrm>
        </p:spPr>
        <p:txBody>
          <a:bodyPr/>
          <a:lstStyle>
            <a:lvl1pPr marL="0" indent="0" algn="ctr">
              <a:buFont typeface="Wingdings" pitchFamily="2" charset="2"/>
              <a:buNone/>
              <a:defRPr/>
            </a:lvl1pPr>
          </a:lstStyle>
          <a:p>
            <a:r>
              <a:rPr lang="en-US"/>
              <a:t>Click to edit Master subtitle style</a:t>
            </a:r>
          </a:p>
        </p:txBody>
      </p:sp>
      <p:sp>
        <p:nvSpPr>
          <p:cNvPr id="5126" name="Rectangle 6"/>
          <p:cNvSpPr>
            <a:spLocks noGrp="1" noChangeArrowheads="1"/>
          </p:cNvSpPr>
          <p:nvPr>
            <p:ph type="dt" sz="quarter" idx="2"/>
          </p:nvPr>
        </p:nvSpPr>
        <p:spPr>
          <a:xfrm>
            <a:off x="1212850" y="6232525"/>
            <a:ext cx="1905000" cy="457200"/>
          </a:xfrm>
        </p:spPr>
        <p:txBody>
          <a:bodyPr/>
          <a:lstStyle>
            <a:lvl1pPr>
              <a:defRPr/>
            </a:lvl1pPr>
          </a:lstStyle>
          <a:p>
            <a:endParaRPr lang="en-US">
              <a:solidFill>
                <a:srgbClr val="000000"/>
              </a:solidFill>
            </a:endParaRPr>
          </a:p>
        </p:txBody>
      </p:sp>
      <p:sp>
        <p:nvSpPr>
          <p:cNvPr id="5127" name="Rectangle 7"/>
          <p:cNvSpPr>
            <a:spLocks noGrp="1" noChangeArrowheads="1"/>
          </p:cNvSpPr>
          <p:nvPr>
            <p:ph type="ftr" sz="quarter" idx="3"/>
          </p:nvPr>
        </p:nvSpPr>
        <p:spPr>
          <a:xfrm>
            <a:off x="3651250" y="6232525"/>
            <a:ext cx="2895600" cy="457200"/>
          </a:xfrm>
        </p:spPr>
        <p:txBody>
          <a:bodyPr/>
          <a:lstStyle>
            <a:lvl1pPr>
              <a:defRPr/>
            </a:lvl1pPr>
          </a:lstStyle>
          <a:p>
            <a:endParaRPr lang="en-US">
              <a:solidFill>
                <a:srgbClr val="000000"/>
              </a:solidFill>
            </a:endParaRPr>
          </a:p>
        </p:txBody>
      </p:sp>
      <p:sp>
        <p:nvSpPr>
          <p:cNvPr id="5128" name="Rectangle 8"/>
          <p:cNvSpPr>
            <a:spLocks noGrp="1" noChangeArrowheads="1"/>
          </p:cNvSpPr>
          <p:nvPr>
            <p:ph type="sldNum" sz="quarter" idx="4"/>
          </p:nvPr>
        </p:nvSpPr>
        <p:spPr>
          <a:xfrm>
            <a:off x="7080250" y="6232525"/>
            <a:ext cx="1905000" cy="457200"/>
          </a:xfrm>
        </p:spPr>
        <p:txBody>
          <a:bodyPr/>
          <a:lstStyle>
            <a:lvl1pPr>
              <a:defRPr/>
            </a:lvl1pPr>
          </a:lstStyle>
          <a:p>
            <a:fld id="{56DCD3FC-9B2D-40E7-8769-F1716260CD2A}" type="slidenum">
              <a:rPr lang="en-US" smtClean="0">
                <a:solidFill>
                  <a:srgbClr val="000000"/>
                </a:solidFill>
              </a:rPr>
              <a:pPr/>
              <a:t>‹#›</a:t>
            </a:fld>
            <a:endParaRPr lang="en-US">
              <a:solidFill>
                <a:srgbClr val="000000"/>
              </a:solidFill>
            </a:endParaRPr>
          </a:p>
        </p:txBody>
      </p:sp>
      <p:sp>
        <p:nvSpPr>
          <p:cNvPr id="5129" name="Rectangle 9"/>
          <p:cNvSpPr>
            <a:spLocks noChangeArrowheads="1"/>
          </p:cNvSpPr>
          <p:nvPr/>
        </p:nvSpPr>
        <p:spPr bwMode="auto">
          <a:xfrm>
            <a:off x="609600" y="6451600"/>
            <a:ext cx="3276600" cy="381000"/>
          </a:xfrm>
          <a:prstGeom prst="rect">
            <a:avLst/>
          </a:prstGeom>
          <a:noFill/>
          <a:ln w="12700">
            <a:noFill/>
            <a:miter lim="800000"/>
            <a:headEnd type="none" w="lg" len="med"/>
            <a:tailEnd type="none" w="lg" len="med"/>
          </a:ln>
          <a:effectLst/>
        </p:spPr>
        <p:txBody>
          <a:bodyPr/>
          <a:lstStyle/>
          <a:p>
            <a:r>
              <a:rPr lang="en-US" sz="2000">
                <a:solidFill>
                  <a:srgbClr val="000000"/>
                </a:solidFill>
                <a:hlinkClick r:id="rId2"/>
              </a:rPr>
              <a:t>Monroe L. Weber-Shirk </a:t>
            </a:r>
            <a:endParaRPr lang="en-US" sz="2000">
              <a:solidFill>
                <a:srgbClr val="000000"/>
              </a:solidFill>
            </a:endParaRPr>
          </a:p>
        </p:txBody>
      </p:sp>
      <p:sp>
        <p:nvSpPr>
          <p:cNvPr id="5130" name="Rectangle 10"/>
          <p:cNvSpPr>
            <a:spLocks noChangeArrowheads="1"/>
          </p:cNvSpPr>
          <p:nvPr/>
        </p:nvSpPr>
        <p:spPr bwMode="auto">
          <a:xfrm>
            <a:off x="1117600" y="1520825"/>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pic>
        <p:nvPicPr>
          <p:cNvPr id="5131" name="Picture 11" descr="mw24 photo">
            <a:hlinkClick r:id="rId3"/>
          </p:cNvPr>
          <p:cNvPicPr>
            <a:picLocks noChangeAspect="1" noChangeArrowheads="1"/>
          </p:cNvPicPr>
          <p:nvPr/>
        </p:nvPicPr>
        <p:blipFill>
          <a:blip r:embed="rId4" cstate="print"/>
          <a:srcRect/>
          <a:stretch>
            <a:fillRect/>
          </a:stretch>
        </p:blipFill>
        <p:spPr bwMode="auto">
          <a:xfrm>
            <a:off x="0" y="6061075"/>
            <a:ext cx="542925" cy="796925"/>
          </a:xfrm>
          <a:prstGeom prst="rect">
            <a:avLst/>
          </a:prstGeom>
          <a:noFill/>
        </p:spPr>
      </p:pic>
      <p:sp>
        <p:nvSpPr>
          <p:cNvPr id="5132" name="Rectangle 12"/>
          <p:cNvSpPr>
            <a:spLocks noChangeArrowheads="1"/>
          </p:cNvSpPr>
          <p:nvPr/>
        </p:nvSpPr>
        <p:spPr bwMode="auto">
          <a:xfrm>
            <a:off x="-485775" y="2957513"/>
            <a:ext cx="9144000" cy="0"/>
          </a:xfrm>
          <a:prstGeom prst="rect">
            <a:avLst/>
          </a:prstGeom>
          <a:noFill/>
          <a:ln w="12700">
            <a:noFill/>
            <a:miter lim="800000"/>
            <a:headEnd type="none" w="lg" len="med"/>
            <a:tailEnd type="none" w="lg" len="med"/>
          </a:ln>
          <a:effectLst/>
        </p:spPr>
        <p:txBody>
          <a:bodyPr>
            <a:spAutoFit/>
          </a:bodyPr>
          <a:lstStyle/>
          <a:p>
            <a:endParaRPr lang="en-US">
              <a:solidFill>
                <a:srgbClr val="000000"/>
              </a:solidFill>
            </a:endParaRPr>
          </a:p>
        </p:txBody>
      </p:sp>
      <p:sp>
        <p:nvSpPr>
          <p:cNvPr id="5133" name="Text Box 13"/>
          <p:cNvSpPr txBox="1">
            <a:spLocks noChangeArrowheads="1"/>
          </p:cNvSpPr>
          <p:nvPr/>
        </p:nvSpPr>
        <p:spPr bwMode="auto">
          <a:xfrm>
            <a:off x="3568700" y="6156325"/>
            <a:ext cx="3124200" cy="701675"/>
          </a:xfrm>
          <a:prstGeom prst="rect">
            <a:avLst/>
          </a:prstGeom>
          <a:noFill/>
          <a:ln w="12700">
            <a:noFill/>
            <a:miter lim="800000"/>
            <a:headEnd type="none" w="lg" len="med"/>
            <a:tailEnd type="none" w="lg" len="med"/>
          </a:ln>
          <a:effectLst/>
        </p:spPr>
        <p:txBody>
          <a:bodyPr>
            <a:spAutoFit/>
          </a:bodyPr>
          <a:lstStyle/>
          <a:p>
            <a:pPr algn="ctr"/>
            <a:r>
              <a:rPr lang="en-US" sz="2000">
                <a:solidFill>
                  <a:srgbClr val="000000"/>
                </a:solidFill>
                <a:hlinkClick r:id="rId5"/>
              </a:rPr>
              <a:t>S</a:t>
            </a:r>
            <a:r>
              <a:rPr lang="en-US" sz="1400">
                <a:solidFill>
                  <a:srgbClr val="000000"/>
                </a:solidFill>
                <a:hlinkClick r:id="rId5"/>
              </a:rPr>
              <a:t>chool of </a:t>
            </a:r>
            <a:r>
              <a:rPr lang="en-US" sz="2000">
                <a:solidFill>
                  <a:srgbClr val="000000"/>
                </a:solidFill>
                <a:hlinkClick r:id="rId5"/>
              </a:rPr>
              <a:t>Civil </a:t>
            </a:r>
            <a:r>
              <a:rPr lang="en-US" sz="1400">
                <a:solidFill>
                  <a:srgbClr val="000000"/>
                </a:solidFill>
                <a:hlinkClick r:id="rId5"/>
              </a:rPr>
              <a:t>and</a:t>
            </a:r>
            <a:r>
              <a:rPr lang="en-US" sz="2000">
                <a:solidFill>
                  <a:srgbClr val="000000"/>
                </a:solidFill>
                <a:hlinkClick r:id="rId5"/>
              </a:rPr>
              <a:t> Environmental Engineering</a:t>
            </a:r>
            <a:endParaRPr lang="en-US" sz="2000">
              <a:solidFill>
                <a:srgbClr val="000000"/>
              </a:solidFill>
            </a:endParaRPr>
          </a:p>
        </p:txBody>
      </p:sp>
      <p:pic>
        <p:nvPicPr>
          <p:cNvPr id="5134" name="Picture 14" descr="culogo_web_60red">
            <a:hlinkClick r:id="rId6"/>
          </p:cNvPr>
          <p:cNvPicPr>
            <a:picLocks noChangeAspect="1" noChangeArrowheads="1"/>
          </p:cNvPicPr>
          <p:nvPr/>
        </p:nvPicPr>
        <p:blipFill>
          <a:blip r:embed="rId7" cstate="print"/>
          <a:srcRect/>
          <a:stretch>
            <a:fillRect/>
          </a:stretch>
        </p:blipFill>
        <p:spPr bwMode="auto">
          <a:xfrm>
            <a:off x="6638925" y="6134100"/>
            <a:ext cx="2505075" cy="723900"/>
          </a:xfrm>
          <a:prstGeom prst="rect">
            <a:avLst/>
          </a:prstGeom>
          <a:noFill/>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C14ECEBB-E763-4196-B1B3-0AC71A982555}"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04800"/>
            <a:ext cx="19431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304800"/>
            <a:ext cx="56769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E394FC55-4C2F-45EC-AD73-4FB6B721845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5791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0165A093-3008-48F0-87E8-D7DCDEB2701A}"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a:xfrm>
            <a:off x="6553200" y="6248400"/>
            <a:ext cx="1905000" cy="457200"/>
          </a:xfrm>
        </p:spPr>
        <p:txBody>
          <a:bodyPr/>
          <a:lstStyle>
            <a:lvl1pPr>
              <a:defRPr/>
            </a:lvl1pPr>
          </a:lstStyle>
          <a:p>
            <a:fld id="{8C7F85CF-43D1-426F-8E04-9019FBAC5DBA}" type="slidenum">
              <a:rPr lang="en-US">
                <a:solidFill>
                  <a:srgbClr val="000000"/>
                </a:solidFill>
              </a:rPr>
              <a:pPr/>
              <a:t>‹#›</a:t>
            </a:fld>
            <a:endParaRPr lang="en-US">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7174" name="Rectangle 6"/>
          <p:cNvSpPr>
            <a:spLocks noGrp="1" noChangeArrowheads="1"/>
          </p:cNvSpPr>
          <p:nvPr>
            <p:ph type="subTitle" idx="1"/>
          </p:nvPr>
        </p:nvSpPr>
        <p:spPr>
          <a:xfrm>
            <a:off x="492369" y="2387600"/>
            <a:ext cx="3962400" cy="3309815"/>
          </a:xfrm>
        </p:spPr>
        <p:txBody>
          <a:bodyPr/>
          <a:lstStyle>
            <a:lvl1pPr marL="0" indent="0" algn="l">
              <a:buFont typeface="Wingdings" pitchFamily="2" charset="2"/>
              <a:buNone/>
              <a:defRPr>
                <a:latin typeface="+mj-lt"/>
              </a:defRPr>
            </a:lvl1pPr>
          </a:lstStyle>
          <a:p>
            <a:r>
              <a:rPr lang="en-US"/>
              <a:t>Click to edit Master subtitle style</a:t>
            </a:r>
            <a:endParaRPr lang="en-US" dirty="0"/>
          </a:p>
        </p:txBody>
      </p:sp>
      <p:sp>
        <p:nvSpPr>
          <p:cNvPr id="7175" name="Rectangle 7"/>
          <p:cNvSpPr>
            <a:spLocks noGrp="1" noChangeArrowheads="1"/>
          </p:cNvSpPr>
          <p:nvPr>
            <p:ph type="dt" sz="half" idx="2"/>
          </p:nvPr>
        </p:nvSpPr>
        <p:spPr/>
        <p:txBody>
          <a:bodyPr/>
          <a:lstStyle>
            <a:lvl1pPr>
              <a:defRPr>
                <a:latin typeface="+mj-lt"/>
              </a:defRPr>
            </a:lvl1pPr>
          </a:lstStyle>
          <a:p>
            <a:endParaRPr lang="en-US"/>
          </a:p>
        </p:txBody>
      </p:sp>
      <p:sp>
        <p:nvSpPr>
          <p:cNvPr id="7176" name="Rectangle 8"/>
          <p:cNvSpPr>
            <a:spLocks noGrp="1" noChangeArrowheads="1"/>
          </p:cNvSpPr>
          <p:nvPr>
            <p:ph type="ftr" sz="quarter" idx="3"/>
          </p:nvPr>
        </p:nvSpPr>
        <p:spPr/>
        <p:txBody>
          <a:bodyPr/>
          <a:lstStyle>
            <a:lvl1pPr>
              <a:defRPr>
                <a:latin typeface="+mj-lt"/>
              </a:defRPr>
            </a:lvl1pPr>
          </a:lstStyle>
          <a:p>
            <a:endParaRPr lang="en-US"/>
          </a:p>
        </p:txBody>
      </p:sp>
      <p:sp>
        <p:nvSpPr>
          <p:cNvPr id="7177" name="Rectangle 9"/>
          <p:cNvSpPr>
            <a:spLocks noGrp="1" noChangeArrowheads="1"/>
          </p:cNvSpPr>
          <p:nvPr>
            <p:ph type="sldNum" sz="quarter" idx="4"/>
          </p:nvPr>
        </p:nvSpPr>
        <p:spPr>
          <a:xfrm>
            <a:off x="6553200" y="6494585"/>
            <a:ext cx="2133600" cy="226890"/>
          </a:xfrm>
        </p:spPr>
        <p:txBody>
          <a:bodyPr/>
          <a:lstStyle>
            <a:lvl1pPr>
              <a:defRPr>
                <a:latin typeface="+mj-lt"/>
              </a:defRPr>
            </a:lvl1pPr>
          </a:lstStyle>
          <a:p>
            <a:fld id="{56DCD3FC-9B2D-40E7-8769-F1716260CD2A}"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pPr/>
              <a:t>‹#›</a:t>
            </a:fld>
            <a:endParaRPr lang="en-US"/>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pPr/>
              <a:t>‹#›</a:t>
            </a:fld>
            <a:endParaRPr lang="en-US"/>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pPr/>
              <a:t>‹#›</a:t>
            </a:fld>
            <a:endParaRPr lang="en-US"/>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pPr/>
              <a:t>‹#›</a:t>
            </a:fld>
            <a:endParaRPr lang="en-US"/>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pPr/>
              <a:t>‹#›</a:t>
            </a:fld>
            <a:endParaRPr lang="en-US"/>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5D3F46E8-4335-45A0-82AF-7473F25C1D6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pPr/>
              <a:t>‹#›</a:t>
            </a:fld>
            <a:endParaRPr 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000000"/>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000000"/>
              </a:solidFill>
            </a:endParaRPr>
          </a:p>
        </p:txBody>
      </p:sp>
      <p:sp>
        <p:nvSpPr>
          <p:cNvPr id="6" name="Slide Number Placeholder 5"/>
          <p:cNvSpPr>
            <a:spLocks noGrp="1"/>
          </p:cNvSpPr>
          <p:nvPr>
            <p:ph type="sldNum" sz="quarter" idx="12"/>
          </p:nvPr>
        </p:nvSpPr>
        <p:spPr/>
        <p:txBody>
          <a:bodyPr/>
          <a:lstStyle>
            <a:lvl1pPr>
              <a:defRPr/>
            </a:lvl1pPr>
          </a:lstStyle>
          <a:p>
            <a:fld id="{4B9DD9C3-50C9-4DA3-9206-6CC8C708BD12}"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E7B0678-6247-4395-BEF1-D1B1B1D2FFA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endParaRPr lang="en-US">
              <a:solidFill>
                <a:srgbClr val="000000"/>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000000"/>
              </a:solidFill>
            </a:endParaRPr>
          </a:p>
        </p:txBody>
      </p:sp>
      <p:sp>
        <p:nvSpPr>
          <p:cNvPr id="9" name="Slide Number Placeholder 8"/>
          <p:cNvSpPr>
            <a:spLocks noGrp="1"/>
          </p:cNvSpPr>
          <p:nvPr>
            <p:ph type="sldNum" sz="quarter" idx="12"/>
          </p:nvPr>
        </p:nvSpPr>
        <p:spPr/>
        <p:txBody>
          <a:bodyPr/>
          <a:lstStyle>
            <a:lvl1pPr>
              <a:defRPr/>
            </a:lvl1pPr>
          </a:lstStyle>
          <a:p>
            <a:fld id="{636F59EA-8461-40A6-B8F4-26C8CC6A57ED}"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000000"/>
              </a:solidFill>
            </a:endParaRPr>
          </a:p>
        </p:txBody>
      </p:sp>
      <p:sp>
        <p:nvSpPr>
          <p:cNvPr id="5" name="Slide Number Placeholder 4"/>
          <p:cNvSpPr>
            <a:spLocks noGrp="1"/>
          </p:cNvSpPr>
          <p:nvPr>
            <p:ph type="sldNum" sz="quarter" idx="12"/>
          </p:nvPr>
        </p:nvSpPr>
        <p:spPr/>
        <p:txBody>
          <a:bodyPr/>
          <a:lstStyle>
            <a:lvl1pPr>
              <a:defRPr/>
            </a:lvl1pPr>
          </a:lstStyle>
          <a:p>
            <a:fld id="{B406AE8C-0458-4CA7-BB34-F68D22880576}"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000000"/>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000000"/>
              </a:solidFill>
            </a:endParaRPr>
          </a:p>
        </p:txBody>
      </p:sp>
      <p:sp>
        <p:nvSpPr>
          <p:cNvPr id="4" name="Slide Number Placeholder 3"/>
          <p:cNvSpPr>
            <a:spLocks noGrp="1"/>
          </p:cNvSpPr>
          <p:nvPr>
            <p:ph type="sldNum" sz="quarter" idx="12"/>
          </p:nvPr>
        </p:nvSpPr>
        <p:spPr/>
        <p:txBody>
          <a:bodyPr/>
          <a:lstStyle>
            <a:lvl1pPr>
              <a:defRPr/>
            </a:lvl1pPr>
          </a:lstStyle>
          <a:p>
            <a:fld id="{82067632-A360-4D36-9B7C-B5A1967F6D80}"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268E9490-38AE-4F2E-A088-BC5D8848E968}" type="slidenum">
              <a:rPr lang="en-US" smtClean="0">
                <a:solidFill>
                  <a:srgbClr val="000000"/>
                </a:solidFill>
              </a:rPr>
              <a:pPr/>
              <a:t>‹#›</a:t>
            </a:fld>
            <a:endParaRPr lang="en-US">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000000"/>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000000"/>
              </a:solidFill>
            </a:endParaRPr>
          </a:p>
        </p:txBody>
      </p:sp>
      <p:sp>
        <p:nvSpPr>
          <p:cNvPr id="7" name="Slide Number Placeholder 6"/>
          <p:cNvSpPr>
            <a:spLocks noGrp="1"/>
          </p:cNvSpPr>
          <p:nvPr>
            <p:ph type="sldNum" sz="quarter" idx="12"/>
          </p:nvPr>
        </p:nvSpPr>
        <p:spPr/>
        <p:txBody>
          <a:bodyPr/>
          <a:lstStyle>
            <a:lvl1pPr>
              <a:defRPr/>
            </a:lvl1pPr>
          </a:lstStyle>
          <a:p>
            <a:fld id="{6C229868-D3B5-4BFB-8133-7391F275861C}" type="slidenum">
              <a:rPr lang="en-US" smtClean="0">
                <a:solidFill>
                  <a:srgbClr val="000000"/>
                </a:solidFill>
              </a:rPr>
              <a:pPr/>
              <a:t>‹#›</a:t>
            </a:fld>
            <a:endParaRPr lang="en-US">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ltGray">
          <a:xfrm>
            <a:off x="0" y="1524000"/>
            <a:ext cx="9131300" cy="114300"/>
          </a:xfrm>
          <a:prstGeom prst="rect">
            <a:avLst/>
          </a:prstGeom>
          <a:gradFill rotWithShape="0">
            <a:gsLst>
              <a:gs pos="0">
                <a:schemeClr val="bg2"/>
              </a:gs>
              <a:gs pos="50000">
                <a:schemeClr val="tx2"/>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099" name="Rectangle 3"/>
          <p:cNvSpPr>
            <a:spLocks noChangeArrowheads="1"/>
          </p:cNvSpPr>
          <p:nvPr/>
        </p:nvSpPr>
        <p:spPr bwMode="ltGray">
          <a:xfrm>
            <a:off x="0" y="1733550"/>
            <a:ext cx="9131300" cy="38100"/>
          </a:xfrm>
          <a:prstGeom prst="rect">
            <a:avLst/>
          </a:prstGeom>
          <a:gradFill rotWithShape="0">
            <a:gsLst>
              <a:gs pos="0">
                <a:schemeClr val="bg2"/>
              </a:gs>
              <a:gs pos="50000">
                <a:schemeClr val="folHlink"/>
              </a:gs>
              <a:gs pos="100000">
                <a:schemeClr val="bg2"/>
              </a:gs>
            </a:gsLst>
            <a:lin ang="0" scaled="1"/>
          </a:gradFill>
          <a:ln w="9525">
            <a:noFill/>
            <a:miter lim="800000"/>
            <a:headEnd/>
            <a:tailEnd/>
          </a:ln>
          <a:effectLst/>
        </p:spPr>
        <p:txBody>
          <a:bodyPr wrap="none" anchor="ctr"/>
          <a:lstStyle/>
          <a:p>
            <a:endParaRPr lang="en-US">
              <a:solidFill>
                <a:srgbClr val="000000"/>
              </a:solidFill>
            </a:endParaRPr>
          </a:p>
        </p:txBody>
      </p:sp>
      <p:sp>
        <p:nvSpPr>
          <p:cNvPr id="4100" name="Rectangle 4"/>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2075" tIns="46038" rIns="92075" bIns="46038" numCol="1" anchor="ctr" anchorCtr="0" compatLnSpc="1">
            <a:prstTxWarp prst="textNoShape">
              <a:avLst/>
            </a:prstTxWarp>
          </a:bodyPr>
          <a:lstStyle/>
          <a:p>
            <a:pPr lvl="0"/>
            <a:r>
              <a:rPr lang="en-US"/>
              <a:t>Click to edit Master title style</a:t>
            </a:r>
            <a:endParaRPr lang="en-US" dirty="0"/>
          </a:p>
        </p:txBody>
      </p:sp>
      <p:sp>
        <p:nvSpPr>
          <p:cNvPr id="4101" name="Rectangle 5"/>
          <p:cNvSpPr>
            <a:spLocks noGrp="1" noChangeArrowheads="1"/>
          </p:cNvSpPr>
          <p:nvPr>
            <p:ph type="body" idx="1"/>
          </p:nvPr>
        </p:nvSpPr>
        <p:spPr bwMode="auto">
          <a:xfrm>
            <a:off x="685800" y="1981200"/>
            <a:ext cx="7772400"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3" name="Rectangle 7"/>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spcBef>
                <a:spcPct val="0"/>
              </a:spcBef>
              <a:defRPr sz="1400">
                <a:effectLst>
                  <a:outerShdw blurRad="38100" dist="38100" dir="2700000" algn="tl">
                    <a:srgbClr val="C0C0C0"/>
                  </a:outerShdw>
                </a:effectLst>
                <a:latin typeface="Arial" charset="0"/>
              </a:defRPr>
            </a:lvl1pPr>
          </a:lstStyle>
          <a:p>
            <a:endParaRPr lang="en-US">
              <a:solidFill>
                <a:srgbClr val="000000"/>
              </a:solidFill>
            </a:endParaRPr>
          </a:p>
        </p:txBody>
      </p:sp>
      <p:sp>
        <p:nvSpPr>
          <p:cNvPr id="4104" name="Rectangle 8"/>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400">
                <a:effectLst>
                  <a:outerShdw blurRad="38100" dist="38100" dir="2700000" algn="tl">
                    <a:srgbClr val="C0C0C0"/>
                  </a:outerShdw>
                </a:effectLst>
                <a:latin typeface="Arial" charset="0"/>
              </a:defRPr>
            </a:lvl1pPr>
          </a:lstStyle>
          <a:p>
            <a:fld id="{0165A093-3008-48F0-87E8-D7DCDEB2701A}" type="slidenum">
              <a:rPr lang="en-US" smtClean="0">
                <a:solidFill>
                  <a:srgbClr val="000000"/>
                </a:solidFill>
              </a:rPr>
              <a:pPr/>
              <a:t>‹#›</a:t>
            </a:fld>
            <a:endParaRPr lang="en-US">
              <a:solidFill>
                <a:srgbClr val="000000"/>
              </a:solidFill>
            </a:endParaRPr>
          </a:p>
        </p:txBody>
      </p:sp>
    </p:spTree>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Lst>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lr>
          <a:schemeClr val="accent1"/>
        </a:buClr>
        <a:buFont typeface="Wingdings" pitchFamily="2" charset="2"/>
        <a:buChar char="Ø"/>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Ø"/>
        <a:defRPr sz="2800">
          <a:solidFill>
            <a:schemeClr val="tx1"/>
          </a:solidFill>
          <a:latin typeface="+mn-lt"/>
        </a:defRPr>
      </a:lvl2pPr>
      <a:lvl3pPr marL="1143000" indent="-228600" algn="l" rtl="0" eaLnBrk="1" fontAlgn="base" hangingPunct="1">
        <a:spcBef>
          <a:spcPct val="20000"/>
        </a:spcBef>
        <a:spcAft>
          <a:spcPct val="0"/>
        </a:spcAft>
        <a:buClr>
          <a:schemeClr val="accent1"/>
        </a:buClr>
        <a:buFont typeface="Wingdings" pitchFamily="2" charset="2"/>
        <a:buChar char="Ø"/>
        <a:defRPr sz="2400">
          <a:solidFill>
            <a:schemeClr val="tx1"/>
          </a:solidFill>
          <a:latin typeface="+mn-lt"/>
        </a:defRPr>
      </a:lvl3pPr>
      <a:lvl4pPr marL="1600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4pPr>
      <a:lvl5pPr marL="20574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5pPr>
      <a:lvl6pPr marL="25146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Clr>
          <a:schemeClr val="accent1"/>
        </a:buClr>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28600"/>
            <a:ext cx="8458200" cy="1143000"/>
          </a:xfrm>
          <a:prstGeom prst="rect">
            <a:avLst/>
          </a:prstGeom>
          <a:noFill/>
          <a:ln w="0">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14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p>
        </p:txBody>
      </p:sp>
      <p:sp>
        <p:nvSpPr>
          <p:cNvPr id="614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p>
        </p:txBody>
      </p:sp>
      <p:sp>
        <p:nvSpPr>
          <p:cNvPr id="615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fld id="{0165A093-3008-48F0-87E8-D7DCDEB2701A}" type="slidenum">
              <a:rPr lang="en-US" smtClean="0"/>
              <a:pPr/>
              <a:t>‹#›</a:t>
            </a:fld>
            <a:endParaRPr lang="en-US"/>
          </a:p>
        </p:txBody>
      </p:sp>
      <p:sp>
        <p:nvSpPr>
          <p:cNvPr id="6151" name="Line 7"/>
          <p:cNvSpPr>
            <a:spLocks noChangeShapeType="1"/>
          </p:cNvSpPr>
          <p:nvPr/>
        </p:nvSpPr>
        <p:spPr bwMode="auto">
          <a:xfrm>
            <a:off x="0" y="1447800"/>
            <a:ext cx="9144000" cy="0"/>
          </a:xfrm>
          <a:prstGeom prst="line">
            <a:avLst/>
          </a:prstGeom>
          <a:noFill/>
          <a:ln w="76200" cmpd="tri">
            <a:solidFill>
              <a:schemeClr val="accent1"/>
            </a:solidFill>
            <a:round/>
            <a:headEnd/>
            <a:tailEnd/>
          </a:ln>
          <a:effectLst/>
        </p:spPr>
        <p:txBody>
          <a:bodyPr/>
          <a:lstStyle/>
          <a:p>
            <a:endParaRPr lang="en-US"/>
          </a:p>
        </p:txBody>
      </p:sp>
    </p:spTree>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Lst>
  <p:transition>
    <p:fade/>
  </p:transition>
  <p:txStyles>
    <p:titleStyle>
      <a:lvl1pPr algn="ctr" rtl="0" eaLnBrk="1" fontAlgn="base" hangingPunct="1">
        <a:spcBef>
          <a:spcPct val="0"/>
        </a:spcBef>
        <a:spcAft>
          <a:spcPct val="0"/>
        </a:spcAft>
        <a:defRPr sz="4400" b="1">
          <a:solidFill>
            <a:schemeClr val="tx2"/>
          </a:solidFill>
          <a:latin typeface="+mj-lt"/>
          <a:ea typeface="+mj-ea"/>
          <a:cs typeface="+mj-cs"/>
        </a:defRPr>
      </a:lvl1pPr>
      <a:lvl2pPr algn="ctr" rtl="0" eaLnBrk="1" fontAlgn="base" hangingPunct="1">
        <a:spcBef>
          <a:spcPct val="0"/>
        </a:spcBef>
        <a:spcAft>
          <a:spcPct val="0"/>
        </a:spcAft>
        <a:defRPr sz="4400" b="1">
          <a:solidFill>
            <a:schemeClr val="tx2"/>
          </a:solidFill>
          <a:latin typeface="Candara" pitchFamily="34" charset="0"/>
        </a:defRPr>
      </a:lvl2pPr>
      <a:lvl3pPr algn="ctr" rtl="0" eaLnBrk="1" fontAlgn="base" hangingPunct="1">
        <a:spcBef>
          <a:spcPct val="0"/>
        </a:spcBef>
        <a:spcAft>
          <a:spcPct val="0"/>
        </a:spcAft>
        <a:defRPr sz="4400" b="1">
          <a:solidFill>
            <a:schemeClr val="tx2"/>
          </a:solidFill>
          <a:latin typeface="Candara" pitchFamily="34" charset="0"/>
        </a:defRPr>
      </a:lvl3pPr>
      <a:lvl4pPr algn="ctr" rtl="0" eaLnBrk="1" fontAlgn="base" hangingPunct="1">
        <a:spcBef>
          <a:spcPct val="0"/>
        </a:spcBef>
        <a:spcAft>
          <a:spcPct val="0"/>
        </a:spcAft>
        <a:defRPr sz="4400" b="1">
          <a:solidFill>
            <a:schemeClr val="tx2"/>
          </a:solidFill>
          <a:latin typeface="Candara" pitchFamily="34" charset="0"/>
        </a:defRPr>
      </a:lvl4pPr>
      <a:lvl5pPr algn="ctr" rtl="0" eaLnBrk="1" fontAlgn="base" hangingPunct="1">
        <a:spcBef>
          <a:spcPct val="0"/>
        </a:spcBef>
        <a:spcAft>
          <a:spcPct val="0"/>
        </a:spcAft>
        <a:defRPr sz="4400" b="1">
          <a:solidFill>
            <a:schemeClr val="tx2"/>
          </a:solidFill>
          <a:latin typeface="Candara" pitchFamily="34" charset="0"/>
        </a:defRPr>
      </a:lvl5pPr>
      <a:lvl6pPr marL="457200" algn="ctr" rtl="0" eaLnBrk="1" fontAlgn="base" hangingPunct="1">
        <a:spcBef>
          <a:spcPct val="0"/>
        </a:spcBef>
        <a:spcAft>
          <a:spcPct val="0"/>
        </a:spcAft>
        <a:defRPr sz="4400" b="1">
          <a:solidFill>
            <a:schemeClr val="tx2"/>
          </a:solidFill>
          <a:latin typeface="Candara" pitchFamily="34" charset="0"/>
        </a:defRPr>
      </a:lvl6pPr>
      <a:lvl7pPr marL="914400" algn="ctr" rtl="0" eaLnBrk="1" fontAlgn="base" hangingPunct="1">
        <a:spcBef>
          <a:spcPct val="0"/>
        </a:spcBef>
        <a:spcAft>
          <a:spcPct val="0"/>
        </a:spcAft>
        <a:defRPr sz="4400" b="1">
          <a:solidFill>
            <a:schemeClr val="tx2"/>
          </a:solidFill>
          <a:latin typeface="Candara" pitchFamily="34" charset="0"/>
        </a:defRPr>
      </a:lvl7pPr>
      <a:lvl8pPr marL="1371600" algn="ctr" rtl="0" eaLnBrk="1" fontAlgn="base" hangingPunct="1">
        <a:spcBef>
          <a:spcPct val="0"/>
        </a:spcBef>
        <a:spcAft>
          <a:spcPct val="0"/>
        </a:spcAft>
        <a:defRPr sz="4400" b="1">
          <a:solidFill>
            <a:schemeClr val="tx2"/>
          </a:solidFill>
          <a:latin typeface="Candara" pitchFamily="34" charset="0"/>
        </a:defRPr>
      </a:lvl8pPr>
      <a:lvl9pPr marL="1828800" algn="ctr" rtl="0" eaLnBrk="1" fontAlgn="base" hangingPunct="1">
        <a:spcBef>
          <a:spcPct val="0"/>
        </a:spcBef>
        <a:spcAft>
          <a:spcPct val="0"/>
        </a:spcAft>
        <a:defRPr sz="4400" b="1">
          <a:solidFill>
            <a:schemeClr val="tx2"/>
          </a:solidFill>
          <a:latin typeface="Candara" pitchFamily="34" charset="0"/>
        </a:defRPr>
      </a:lvl9pPr>
    </p:titleStyle>
    <p:bodyStyle>
      <a:lvl1pPr marL="342900" indent="-342900" algn="l" rtl="0" eaLnBrk="1" fontAlgn="base" hangingPunct="1">
        <a:spcBef>
          <a:spcPct val="20000"/>
        </a:spcBef>
        <a:spcAft>
          <a:spcPct val="0"/>
        </a:spcAft>
        <a:buClr>
          <a:schemeClr val="accent1"/>
        </a:buClr>
        <a:buSzPct val="120000"/>
        <a:buFont typeface="Arial" pitchFamily="34" charset="0"/>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SzPct val="120000"/>
        <a:buFont typeface="Arial" pitchFamily="34" charset="0"/>
        <a:buChar char="•"/>
        <a:defRPr sz="2800">
          <a:solidFill>
            <a:schemeClr val="tx1"/>
          </a:solidFill>
          <a:latin typeface="+mn-lt"/>
        </a:defRPr>
      </a:lvl2pPr>
      <a:lvl3pPr marL="1143000" indent="-228600" algn="l" rtl="0" eaLnBrk="1" fontAlgn="base" hangingPunct="1">
        <a:spcBef>
          <a:spcPct val="20000"/>
        </a:spcBef>
        <a:spcAft>
          <a:spcPct val="0"/>
        </a:spcAft>
        <a:buClr>
          <a:schemeClr val="accent1"/>
        </a:buClr>
        <a:buSzPct val="120000"/>
        <a:buFont typeface="Arial" pitchFamily="34" charset="0"/>
        <a:buChar char="•"/>
        <a:defRPr sz="2400">
          <a:solidFill>
            <a:schemeClr val="tx1"/>
          </a:solidFill>
          <a:latin typeface="+mn-lt"/>
        </a:defRPr>
      </a:lvl3pPr>
      <a:lvl4pPr marL="16002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120000"/>
        <a:buFont typeface="Arial" pitchFamily="34" charset="0"/>
        <a:buChar char="•"/>
        <a:defRPr sz="2000">
          <a:solidFill>
            <a:schemeClr val="tx1"/>
          </a:solidFill>
          <a:latin typeface="+mn-lt"/>
        </a:defRPr>
      </a:lvl5pPr>
      <a:lvl6pPr marL="2514600" indent="-228600" algn="l" rtl="0" eaLnBrk="1" fontAlgn="base" hangingPunct="1">
        <a:spcBef>
          <a:spcPct val="20000"/>
        </a:spcBef>
        <a:spcAft>
          <a:spcPct val="0"/>
        </a:spcAft>
        <a:buFont typeface="Wingdings" pitchFamily="2" charset="2"/>
        <a:buChar char="Ø"/>
        <a:defRPr sz="2000">
          <a:solidFill>
            <a:schemeClr val="tx1"/>
          </a:solidFill>
          <a:latin typeface="+mn-lt"/>
        </a:defRPr>
      </a:lvl6pPr>
      <a:lvl7pPr marL="2971800" indent="-228600" algn="l" rtl="0" eaLnBrk="1" fontAlgn="base" hangingPunct="1">
        <a:spcBef>
          <a:spcPct val="20000"/>
        </a:spcBef>
        <a:spcAft>
          <a:spcPct val="0"/>
        </a:spcAft>
        <a:buFont typeface="Wingdings" pitchFamily="2" charset="2"/>
        <a:buChar char="Ø"/>
        <a:defRPr sz="2000">
          <a:solidFill>
            <a:schemeClr val="tx1"/>
          </a:solidFill>
          <a:latin typeface="+mn-lt"/>
        </a:defRPr>
      </a:lvl7pPr>
      <a:lvl8pPr marL="3429000" indent="-228600" algn="l" rtl="0" eaLnBrk="1" fontAlgn="base" hangingPunct="1">
        <a:spcBef>
          <a:spcPct val="20000"/>
        </a:spcBef>
        <a:spcAft>
          <a:spcPct val="0"/>
        </a:spcAft>
        <a:buFont typeface="Wingdings" pitchFamily="2" charset="2"/>
        <a:buChar char="Ø"/>
        <a:defRPr sz="2000">
          <a:solidFill>
            <a:schemeClr val="tx1"/>
          </a:solidFill>
          <a:latin typeface="+mn-lt"/>
        </a:defRPr>
      </a:lvl8pPr>
      <a:lvl9pPr marL="3886200" indent="-228600" algn="l" rtl="0" eaLnBrk="1" fontAlgn="base" hangingPunct="1">
        <a:spcBef>
          <a:spcPct val="20000"/>
        </a:spcBef>
        <a:spcAft>
          <a:spcPct val="0"/>
        </a:spcAft>
        <a:buFont typeface="Wingdings" pitchFamily="2" charset="2"/>
        <a:buChar char="Ø"/>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9.xml"/><Relationship Id="rId5" Type="http://schemas.openxmlformats.org/officeDocument/2006/relationships/image" Target="../media/image20.jpe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9.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3.xml"/><Relationship Id="rId7" Type="http://schemas.openxmlformats.org/officeDocument/2006/relationships/image" Target="../media/image8.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slideLayout" Target="../slideLayouts/slideLayout15.xml"/><Relationship Id="rId10" Type="http://schemas.openxmlformats.org/officeDocument/2006/relationships/image" Target="../media/image35.png"/><Relationship Id="rId4" Type="http://schemas.openxmlformats.org/officeDocument/2006/relationships/tags" Target="../tags/tag4.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6.jpeg"/><Relationship Id="rId4" Type="http://schemas.openxmlformats.org/officeDocument/2006/relationships/image" Target="../media/image5.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8.png"/><Relationship Id="rId2" Type="http://schemas.openxmlformats.org/officeDocument/2006/relationships/slideLayout" Target="../slideLayouts/slideLayout15.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hyperlink" Target="https://www.youtube.com/watch?v=9tqk2cFDi5o" TargetMode="External"/><Relationship Id="rId5" Type="http://schemas.openxmlformats.org/officeDocument/2006/relationships/image" Target="../media/image6.jpe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9.xml"/><Relationship Id="rId7" Type="http://schemas.openxmlformats.org/officeDocument/2006/relationships/image" Target="../media/image42.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notesSlide" Target="../notesSlides/notesSlide20.xml"/><Relationship Id="rId11" Type="http://schemas.openxmlformats.org/officeDocument/2006/relationships/image" Target="../media/image45.png"/><Relationship Id="rId5" Type="http://schemas.openxmlformats.org/officeDocument/2006/relationships/slideLayout" Target="../slideLayouts/slideLayout19.xml"/><Relationship Id="rId10" Type="http://schemas.openxmlformats.org/officeDocument/2006/relationships/image" Target="../media/image44.png"/><Relationship Id="rId4" Type="http://schemas.openxmlformats.org/officeDocument/2006/relationships/tags" Target="../tags/tag10.xml"/><Relationship Id="rId9"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13.xml"/><Relationship Id="rId7" Type="http://schemas.openxmlformats.org/officeDocument/2006/relationships/image" Target="../media/image47.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6.png"/><Relationship Id="rId5" Type="http://schemas.openxmlformats.org/officeDocument/2006/relationships/notesSlide" Target="../notesSlides/notesSlide21.xml"/><Relationship Id="rId4"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19.xml"/><Relationship Id="rId26" Type="http://schemas.openxmlformats.org/officeDocument/2006/relationships/image" Target="../media/image55.png"/><Relationship Id="rId3" Type="http://schemas.openxmlformats.org/officeDocument/2006/relationships/tags" Target="../tags/tag16.xml"/><Relationship Id="rId21" Type="http://schemas.openxmlformats.org/officeDocument/2006/relationships/image" Target="../media/image50.png"/><Relationship Id="rId7" Type="http://schemas.openxmlformats.org/officeDocument/2006/relationships/tags" Target="../tags/tag20.xml"/><Relationship Id="rId12" Type="http://schemas.openxmlformats.org/officeDocument/2006/relationships/tags" Target="../tags/tag25.xml"/><Relationship Id="rId25" Type="http://schemas.openxmlformats.org/officeDocument/2006/relationships/image" Target="../media/image54.png"/><Relationship Id="rId2" Type="http://schemas.openxmlformats.org/officeDocument/2006/relationships/tags" Target="../tags/tag15.xml"/><Relationship Id="rId20" Type="http://schemas.openxmlformats.org/officeDocument/2006/relationships/image" Target="../media/image40.emf"/><Relationship Id="rId29" Type="http://schemas.openxmlformats.org/officeDocument/2006/relationships/image" Target="../media/image58.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24" Type="http://schemas.openxmlformats.org/officeDocument/2006/relationships/image" Target="../media/image53.png"/><Relationship Id="rId32" Type="http://schemas.openxmlformats.org/officeDocument/2006/relationships/image" Target="../media/image61.png"/><Relationship Id="rId5" Type="http://schemas.openxmlformats.org/officeDocument/2006/relationships/tags" Target="../tags/tag18.xml"/><Relationship Id="rId15" Type="http://schemas.openxmlformats.org/officeDocument/2006/relationships/image" Target="../media/image49.jpeg"/><Relationship Id="rId23" Type="http://schemas.openxmlformats.org/officeDocument/2006/relationships/image" Target="../media/image52.png"/><Relationship Id="rId28" Type="http://schemas.openxmlformats.org/officeDocument/2006/relationships/image" Target="../media/image57.png"/><Relationship Id="rId10" Type="http://schemas.openxmlformats.org/officeDocument/2006/relationships/tags" Target="../tags/tag23.xml"/><Relationship Id="rId19" Type="http://schemas.openxmlformats.org/officeDocument/2006/relationships/image" Target="../media/image62.png"/><Relationship Id="rId31" Type="http://schemas.openxmlformats.org/officeDocument/2006/relationships/image" Target="../media/image60.png"/><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notesSlide" Target="../notesSlides/notesSlide22.xml"/><Relationship Id="rId22" Type="http://schemas.openxmlformats.org/officeDocument/2006/relationships/image" Target="../media/image51.png"/><Relationship Id="rId27" Type="http://schemas.openxmlformats.org/officeDocument/2006/relationships/image" Target="../media/image56.png"/><Relationship Id="rId30" Type="http://schemas.openxmlformats.org/officeDocument/2006/relationships/image" Target="../media/image5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tags" Target="../tags/tag28.xml"/><Relationship Id="rId7" Type="http://schemas.openxmlformats.org/officeDocument/2006/relationships/image" Target="../media/image63.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notesSlide" Target="../notesSlides/notesSlide24.xml"/><Relationship Id="rId11" Type="http://schemas.openxmlformats.org/officeDocument/2006/relationships/image" Target="../media/image65.png"/><Relationship Id="rId5" Type="http://schemas.openxmlformats.org/officeDocument/2006/relationships/slideLayout" Target="../slideLayouts/slideLayout19.xml"/><Relationship Id="rId10" Type="http://schemas.openxmlformats.org/officeDocument/2006/relationships/image" Target="../media/image64.png"/><Relationship Id="rId4" Type="http://schemas.openxmlformats.org/officeDocument/2006/relationships/tags" Target="../tags/tag29.xml"/><Relationship Id="rId9" Type="http://schemas.openxmlformats.org/officeDocument/2006/relationships/image" Target="../media/image47.png"/></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32.xml"/><Relationship Id="rId7" Type="http://schemas.openxmlformats.org/officeDocument/2006/relationships/image" Target="../media/image40.emf"/><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66.wmf"/><Relationship Id="rId5" Type="http://schemas.openxmlformats.org/officeDocument/2006/relationships/notesSlide" Target="../notesSlides/notesSlide25.xml"/><Relationship Id="rId10" Type="http://schemas.openxmlformats.org/officeDocument/2006/relationships/image" Target="../media/image68.png"/><Relationship Id="rId4" Type="http://schemas.openxmlformats.org/officeDocument/2006/relationships/slideLayout" Target="../slideLayouts/slideLayout19.xml"/><Relationship Id="rId9"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5.xml"/><Relationship Id="rId1" Type="http://schemas.openxmlformats.org/officeDocument/2006/relationships/tags" Target="../tags/tag33.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5.xml"/><Relationship Id="rId5" Type="http://schemas.openxmlformats.org/officeDocument/2006/relationships/image" Target="../media/image40.emf"/><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5.png"/><Relationship Id="rId3" Type="http://schemas.openxmlformats.org/officeDocument/2006/relationships/tags" Target="../tags/tag34.xml"/><Relationship Id="rId7" Type="http://schemas.openxmlformats.org/officeDocument/2006/relationships/image" Target="../media/image72.png"/><Relationship Id="rId12" Type="http://schemas.openxmlformats.org/officeDocument/2006/relationships/image" Target="../media/image53.png"/><Relationship Id="rId2" Type="http://schemas.openxmlformats.org/officeDocument/2006/relationships/video" Target="../media/media2.wmv"/><Relationship Id="rId1" Type="http://schemas.microsoft.com/office/2007/relationships/media" Target="../media/media2.wmv"/><Relationship Id="rId6" Type="http://schemas.openxmlformats.org/officeDocument/2006/relationships/slideLayout" Target="../slideLayouts/slideLayout19.xml"/><Relationship Id="rId11" Type="http://schemas.openxmlformats.org/officeDocument/2006/relationships/image" Target="../media/image74.png"/><Relationship Id="rId5" Type="http://schemas.openxmlformats.org/officeDocument/2006/relationships/tags" Target="../tags/tag36.xml"/><Relationship Id="rId10" Type="http://schemas.openxmlformats.org/officeDocument/2006/relationships/image" Target="../media/image49.jpeg"/><Relationship Id="rId4" Type="http://schemas.openxmlformats.org/officeDocument/2006/relationships/tags" Target="../tags/tag35.xml"/><Relationship Id="rId9" Type="http://schemas.openxmlformats.org/officeDocument/2006/relationships/hyperlink" Target="https://confluence.cornell.edu/display/AGUACLARA/Santa+Rosa+de+Copan" TargetMode="External"/><Relationship Id="rId14"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15.xml"/><Relationship Id="rId1" Type="http://schemas.openxmlformats.org/officeDocument/2006/relationships/tags" Target="../tags/tag37.xml"/><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5.xml"/><Relationship Id="rId1" Type="http://schemas.openxmlformats.org/officeDocument/2006/relationships/tags" Target="../tags/tag38.xml"/><Relationship Id="rId5" Type="http://schemas.openxmlformats.org/officeDocument/2006/relationships/image" Target="../media/image78.png"/><Relationship Id="rId4" Type="http://schemas.openxmlformats.org/officeDocument/2006/relationships/image" Target="../media/image49.jpeg"/></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5.xml"/><Relationship Id="rId1" Type="http://schemas.openxmlformats.org/officeDocument/2006/relationships/tags" Target="../tags/tag39.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42.xml"/><Relationship Id="rId7" Type="http://schemas.openxmlformats.org/officeDocument/2006/relationships/image" Target="../media/image7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49.jpeg"/><Relationship Id="rId5" Type="http://schemas.openxmlformats.org/officeDocument/2006/relationships/notesSlide" Target="../notesSlides/notesSlide29.xml"/><Relationship Id="rId4" Type="http://schemas.openxmlformats.org/officeDocument/2006/relationships/slideLayout" Target="../slideLayouts/slideLayout15.xml"/><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15.xml"/><Relationship Id="rId4" Type="http://schemas.openxmlformats.org/officeDocument/2006/relationships/image" Target="../media/image84.jpeg"/></Relationships>
</file>

<file path=ppt/slides/_rels/slide4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7.emf"/><Relationship Id="rId5" Type="http://schemas.openxmlformats.org/officeDocument/2006/relationships/image" Target="../media/image6.jpeg"/><Relationship Id="rId10" Type="http://schemas.openxmlformats.org/officeDocument/2006/relationships/image" Target="../media/image11.emf"/><Relationship Id="rId4" Type="http://schemas.openxmlformats.org/officeDocument/2006/relationships/image" Target="../media/image5.jpe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3.wmv"/><Relationship Id="rId1" Type="http://schemas.microsoft.com/office/2007/relationships/media" Target="../media/media3.wmv"/><Relationship Id="rId6" Type="http://schemas.openxmlformats.org/officeDocument/2006/relationships/image" Target="../media/image86.png"/><Relationship Id="rId5" Type="http://schemas.openxmlformats.org/officeDocument/2006/relationships/image" Target="../media/image49.jpeg"/><Relationship Id="rId4" Type="http://schemas.openxmlformats.org/officeDocument/2006/relationships/notesSlide" Target="../notesSlides/notesSlide33.xml"/></Relationships>
</file>

<file path=ppt/slides/_rels/slide5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hyperlink" Target="http://www.google.com/patents/US2017263"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ags" Target="../tags/tag43.xml"/><Relationship Id="rId5" Type="http://schemas.openxmlformats.org/officeDocument/2006/relationships/image" Target="../media/image49.jpeg"/><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91.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49.xml"/><Relationship Id="rId7" Type="http://schemas.openxmlformats.org/officeDocument/2006/relationships/image" Target="../media/image9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49.jpeg"/><Relationship Id="rId5" Type="http://schemas.openxmlformats.org/officeDocument/2006/relationships/notesSlide" Target="../notesSlides/notesSlide37.xml"/><Relationship Id="rId4"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tags" Target="../tags/tag52.xml"/><Relationship Id="rId7" Type="http://schemas.openxmlformats.org/officeDocument/2006/relationships/image" Target="../media/image92.png"/><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49.jpeg"/><Relationship Id="rId5" Type="http://schemas.openxmlformats.org/officeDocument/2006/relationships/notesSlide" Target="../notesSlides/notesSlide38.xml"/><Relationship Id="rId4"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6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8" Type="http://schemas.openxmlformats.org/officeDocument/2006/relationships/notesSlide" Target="../notesSlides/notesSlide40.xml"/><Relationship Id="rId13" Type="http://schemas.openxmlformats.org/officeDocument/2006/relationships/image" Target="../media/image98.png"/><Relationship Id="rId3" Type="http://schemas.openxmlformats.org/officeDocument/2006/relationships/tags" Target="../tags/tag55.xml"/><Relationship Id="rId7" Type="http://schemas.openxmlformats.org/officeDocument/2006/relationships/slideLayout" Target="../slideLayouts/slideLayout7.xml"/><Relationship Id="rId12" Type="http://schemas.openxmlformats.org/officeDocument/2006/relationships/image" Target="../media/image81.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11" Type="http://schemas.openxmlformats.org/officeDocument/2006/relationships/image" Target="../media/image97.png"/><Relationship Id="rId5" Type="http://schemas.openxmlformats.org/officeDocument/2006/relationships/tags" Target="../tags/tag57.xml"/><Relationship Id="rId15" Type="http://schemas.openxmlformats.org/officeDocument/2006/relationships/image" Target="../media/image100.png"/><Relationship Id="rId10" Type="http://schemas.openxmlformats.org/officeDocument/2006/relationships/image" Target="../media/image96.png"/><Relationship Id="rId4" Type="http://schemas.openxmlformats.org/officeDocument/2006/relationships/tags" Target="../tags/tag56.xml"/><Relationship Id="rId9" Type="http://schemas.openxmlformats.org/officeDocument/2006/relationships/image" Target="../media/image49.jpeg"/><Relationship Id="rId14" Type="http://schemas.openxmlformats.org/officeDocument/2006/relationships/image" Target="../media/image99.png"/></Relationships>
</file>

<file path=ppt/slides/_rels/slide6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4.wmv"/><Relationship Id="rId1" Type="http://schemas.microsoft.com/office/2007/relationships/media" Target="../media/media4.wmv"/><Relationship Id="rId5" Type="http://schemas.openxmlformats.org/officeDocument/2006/relationships/image" Target="../media/image105.jpe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hyperlink" Target="../Polls/Fi.pptx#-1,1,NetVelocity" TargetMode="External"/><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108.png"/><Relationship Id="rId4" Type="http://schemas.openxmlformats.org/officeDocument/2006/relationships/image" Target="../media/image107.png"/></Relationships>
</file>

<file path=ppt/slides/_rels/slide7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8" Type="http://schemas.openxmlformats.org/officeDocument/2006/relationships/tags" Target="../tags/tag66.xml"/><Relationship Id="rId13" Type="http://schemas.openxmlformats.org/officeDocument/2006/relationships/image" Target="../media/image110.emf"/><Relationship Id="rId18" Type="http://schemas.openxmlformats.org/officeDocument/2006/relationships/image" Target="../media/image115.png"/><Relationship Id="rId3" Type="http://schemas.openxmlformats.org/officeDocument/2006/relationships/tags" Target="../tags/tag61.xml"/><Relationship Id="rId21" Type="http://schemas.openxmlformats.org/officeDocument/2006/relationships/image" Target="../media/image118.png"/><Relationship Id="rId7" Type="http://schemas.openxmlformats.org/officeDocument/2006/relationships/tags" Target="../tags/tag65.xml"/><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tags" Target="../tags/tag60.xml"/><Relationship Id="rId16" Type="http://schemas.openxmlformats.org/officeDocument/2006/relationships/image" Target="../media/image113.png"/><Relationship Id="rId20" Type="http://schemas.openxmlformats.org/officeDocument/2006/relationships/image" Target="../media/image117.png"/><Relationship Id="rId1" Type="http://schemas.openxmlformats.org/officeDocument/2006/relationships/tags" Target="../tags/tag59.xml"/><Relationship Id="rId6" Type="http://schemas.openxmlformats.org/officeDocument/2006/relationships/tags" Target="../tags/tag64.xml"/><Relationship Id="rId11" Type="http://schemas.openxmlformats.org/officeDocument/2006/relationships/slideLayout" Target="../slideLayouts/slideLayout15.xml"/><Relationship Id="rId5" Type="http://schemas.openxmlformats.org/officeDocument/2006/relationships/tags" Target="../tags/tag63.xml"/><Relationship Id="rId15" Type="http://schemas.openxmlformats.org/officeDocument/2006/relationships/image" Target="../media/image112.png"/><Relationship Id="rId10" Type="http://schemas.openxmlformats.org/officeDocument/2006/relationships/tags" Target="../tags/tag68.xml"/><Relationship Id="rId19" Type="http://schemas.openxmlformats.org/officeDocument/2006/relationships/image" Target="../media/image116.png"/><Relationship Id="rId4" Type="http://schemas.openxmlformats.org/officeDocument/2006/relationships/tags" Target="../tags/tag62.xml"/><Relationship Id="rId9" Type="http://schemas.openxmlformats.org/officeDocument/2006/relationships/tags" Target="../tags/tag67.xml"/><Relationship Id="rId14" Type="http://schemas.openxmlformats.org/officeDocument/2006/relationships/image" Target="../media/image111.png"/><Relationship Id="rId22" Type="http://schemas.openxmlformats.org/officeDocument/2006/relationships/image" Target="../media/image119.png"/></Relationships>
</file>

<file path=ppt/slides/_rels/slide7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tags" Target="../tags/tag71.xml"/><Relationship Id="rId7" Type="http://schemas.openxmlformats.org/officeDocument/2006/relationships/image" Target="../media/image110.emf"/><Relationship Id="rId12" Type="http://schemas.openxmlformats.org/officeDocument/2006/relationships/image" Target="../media/image123.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slideLayout" Target="../slideLayouts/slideLayout19.xml"/><Relationship Id="rId11" Type="http://schemas.openxmlformats.org/officeDocument/2006/relationships/image" Target="../media/image122.png"/><Relationship Id="rId5" Type="http://schemas.openxmlformats.org/officeDocument/2006/relationships/tags" Target="../tags/tag73.xml"/><Relationship Id="rId10" Type="http://schemas.openxmlformats.org/officeDocument/2006/relationships/image" Target="../media/image121.png"/><Relationship Id="rId4" Type="http://schemas.openxmlformats.org/officeDocument/2006/relationships/tags" Target="../tags/tag72.xml"/><Relationship Id="rId9" Type="http://schemas.openxmlformats.org/officeDocument/2006/relationships/image" Target="../media/image120.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5.png"/><Relationship Id="rId2" Type="http://schemas.openxmlformats.org/officeDocument/2006/relationships/slideLayout" Target="../slideLayouts/slideLayout15.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jan 1991 4"/>
          <p:cNvPicPr>
            <a:picLocks noChangeAspect="1" noChangeArrowheads="1"/>
          </p:cNvPicPr>
          <p:nvPr/>
        </p:nvPicPr>
        <p:blipFill>
          <a:blip r:embed="rId3" cstate="screen"/>
          <a:srcRect/>
          <a:stretch>
            <a:fillRect/>
          </a:stretch>
        </p:blipFill>
        <p:spPr bwMode="auto">
          <a:xfrm>
            <a:off x="-930275" y="0"/>
            <a:ext cx="10283825" cy="6877050"/>
          </a:xfrm>
          <a:prstGeom prst="rect">
            <a:avLst/>
          </a:prstGeom>
          <a:noFill/>
        </p:spPr>
      </p:pic>
      <p:sp>
        <p:nvSpPr>
          <p:cNvPr id="2051" name="Rectangle 3"/>
          <p:cNvSpPr>
            <a:spLocks noGrp="1" noChangeArrowheads="1"/>
          </p:cNvSpPr>
          <p:nvPr>
            <p:ph type="subTitle" idx="1"/>
          </p:nvPr>
        </p:nvSpPr>
        <p:spPr>
          <a:xfrm>
            <a:off x="3303807" y="2264771"/>
            <a:ext cx="3274413" cy="3309815"/>
          </a:xfrm>
        </p:spPr>
        <p:txBody>
          <a:bodyPr/>
          <a:lstStyle/>
          <a:p>
            <a:pPr algn="ctr"/>
            <a:r>
              <a:rPr lang="en-US" dirty="0"/>
              <a:t>On removing little particles with big particles</a:t>
            </a:r>
          </a:p>
        </p:txBody>
      </p:sp>
      <p:sp>
        <p:nvSpPr>
          <p:cNvPr id="2050" name="Rectangle 2"/>
          <p:cNvSpPr>
            <a:spLocks noGrp="1" noChangeArrowheads="1"/>
          </p:cNvSpPr>
          <p:nvPr>
            <p:ph type="title"/>
          </p:nvPr>
        </p:nvSpPr>
        <p:spPr/>
        <p:txBody>
          <a:bodyPr/>
          <a:lstStyle/>
          <a:p>
            <a:r>
              <a:rPr lang="en-US"/>
              <a:t>Filtration Design</a:t>
            </a:r>
            <a:endParaRPr lang="en-US" dirty="0"/>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en-US" dirty="0"/>
              <a:t>Multistage Filtration is a land and capital intensive option</a:t>
            </a:r>
          </a:p>
        </p:txBody>
      </p:sp>
      <p:sp>
        <p:nvSpPr>
          <p:cNvPr id="235523" name="Rectangle 3"/>
          <p:cNvSpPr>
            <a:spLocks noGrp="1" noChangeArrowheads="1"/>
          </p:cNvSpPr>
          <p:nvPr>
            <p:ph idx="1"/>
          </p:nvPr>
        </p:nvSpPr>
        <p:spPr>
          <a:xfrm>
            <a:off x="457199" y="1600200"/>
            <a:ext cx="6489511" cy="4525963"/>
          </a:xfrm>
        </p:spPr>
        <p:txBody>
          <a:bodyPr/>
          <a:lstStyle/>
          <a:p>
            <a:r>
              <a:rPr lang="en-US" dirty="0"/>
              <a:t>Another option for communities using surface waters</a:t>
            </a:r>
          </a:p>
          <a:p>
            <a:r>
              <a:rPr lang="en-US" dirty="0"/>
              <a:t>Uses no coagulants (if lucky)</a:t>
            </a:r>
          </a:p>
          <a:p>
            <a:r>
              <a:rPr lang="en-US" dirty="0"/>
              <a:t>Gravel roughing filters</a:t>
            </a:r>
          </a:p>
          <a:p>
            <a:r>
              <a:rPr lang="en-US" dirty="0"/>
              <a:t>Polished with slow sand filters</a:t>
            </a:r>
          </a:p>
          <a:p>
            <a:r>
              <a:rPr lang="en-US" dirty="0"/>
              <a:t>Large capital costs for construction</a:t>
            </a:r>
          </a:p>
          <a:p>
            <a:r>
              <a:rPr lang="en-US" dirty="0"/>
              <a:t>No coagulant costs</a:t>
            </a:r>
          </a:p>
          <a:p>
            <a:r>
              <a:rPr lang="en-US" dirty="0"/>
              <a:t>Labor intensive operation</a:t>
            </a:r>
          </a:p>
        </p:txBody>
      </p:sp>
      <p:pic>
        <p:nvPicPr>
          <p:cNvPr id="235524" name="Picture 4"/>
          <p:cNvPicPr>
            <a:picLocks noChangeAspect="1" noChangeArrowheads="1"/>
          </p:cNvPicPr>
          <p:nvPr/>
        </p:nvPicPr>
        <p:blipFill>
          <a:blip r:embed="rId3" cstate="screen"/>
          <a:srcRect/>
          <a:stretch>
            <a:fillRect/>
          </a:stretch>
        </p:blipFill>
        <p:spPr bwMode="auto">
          <a:xfrm>
            <a:off x="6100774" y="2248166"/>
            <a:ext cx="2950532" cy="3270250"/>
          </a:xfrm>
          <a:prstGeom prst="rect">
            <a:avLst/>
          </a:prstGeom>
          <a:noFill/>
          <a:ln w="12700">
            <a:noFill/>
            <a:miter lim="800000"/>
            <a:headEnd type="none" w="lg" len="med"/>
            <a:tailEnd type="none" w="lg" len="med"/>
          </a:ln>
          <a:effectLst/>
        </p:spPr>
      </p:pic>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Stage Filtration</a:t>
            </a:r>
          </a:p>
        </p:txBody>
      </p:sp>
      <p:pic>
        <p:nvPicPr>
          <p:cNvPr id="629762" name="Picture 2"/>
          <p:cNvPicPr>
            <a:picLocks noChangeAspect="1" noChangeArrowheads="1"/>
          </p:cNvPicPr>
          <p:nvPr/>
        </p:nvPicPr>
        <p:blipFill>
          <a:blip r:embed="rId2" cstate="print"/>
          <a:srcRect/>
          <a:stretch>
            <a:fillRect/>
          </a:stretch>
        </p:blipFill>
        <p:spPr bwMode="auto">
          <a:xfrm>
            <a:off x="511947" y="2729893"/>
            <a:ext cx="7829550" cy="3209925"/>
          </a:xfrm>
          <a:prstGeom prst="rect">
            <a:avLst/>
          </a:prstGeom>
          <a:noFill/>
          <a:ln w="9525">
            <a:noFill/>
            <a:miter lim="800000"/>
            <a:headEnd/>
            <a:tailEnd/>
          </a:ln>
        </p:spPr>
      </p:pic>
      <p:sp>
        <p:nvSpPr>
          <p:cNvPr id="4" name="TextBox 3"/>
          <p:cNvSpPr txBox="1"/>
          <p:nvPr/>
        </p:nvSpPr>
        <p:spPr>
          <a:xfrm>
            <a:off x="546933" y="1982617"/>
            <a:ext cx="1499128" cy="954107"/>
          </a:xfrm>
          <a:prstGeom prst="rect">
            <a:avLst/>
          </a:prstGeom>
          <a:noFill/>
        </p:spPr>
        <p:txBody>
          <a:bodyPr wrap="none" rtlCol="0">
            <a:spAutoFit/>
          </a:bodyPr>
          <a:lstStyle/>
          <a:p>
            <a:r>
              <a:rPr lang="en-US" b="0" dirty="0"/>
              <a:t>Dynamic</a:t>
            </a:r>
          </a:p>
          <a:p>
            <a:r>
              <a:rPr lang="en-US" b="0" dirty="0"/>
              <a:t>DGF</a:t>
            </a:r>
          </a:p>
        </p:txBody>
      </p:sp>
      <p:sp>
        <p:nvSpPr>
          <p:cNvPr id="5" name="TextBox 4"/>
          <p:cNvSpPr txBox="1"/>
          <p:nvPr/>
        </p:nvSpPr>
        <p:spPr>
          <a:xfrm>
            <a:off x="2478283" y="2042437"/>
            <a:ext cx="1141659" cy="954107"/>
          </a:xfrm>
          <a:prstGeom prst="rect">
            <a:avLst/>
          </a:prstGeom>
          <a:noFill/>
        </p:spPr>
        <p:txBody>
          <a:bodyPr wrap="none" rtlCol="0">
            <a:spAutoFit/>
          </a:bodyPr>
          <a:lstStyle/>
          <a:p>
            <a:r>
              <a:rPr lang="en-US" b="0" dirty="0"/>
              <a:t>Rough</a:t>
            </a:r>
          </a:p>
          <a:p>
            <a:r>
              <a:rPr lang="en-US" b="0" dirty="0"/>
              <a:t>RGF</a:t>
            </a:r>
          </a:p>
        </p:txBody>
      </p:sp>
      <p:sp>
        <p:nvSpPr>
          <p:cNvPr id="6" name="TextBox 5"/>
          <p:cNvSpPr txBox="1"/>
          <p:nvPr/>
        </p:nvSpPr>
        <p:spPr>
          <a:xfrm>
            <a:off x="4785648" y="1991162"/>
            <a:ext cx="923651" cy="954107"/>
          </a:xfrm>
          <a:prstGeom prst="rect">
            <a:avLst/>
          </a:prstGeom>
          <a:noFill/>
        </p:spPr>
        <p:txBody>
          <a:bodyPr wrap="none" rtlCol="0">
            <a:spAutoFit/>
          </a:bodyPr>
          <a:lstStyle/>
          <a:p>
            <a:r>
              <a:rPr lang="en-US" b="0" dirty="0"/>
              <a:t>Slow</a:t>
            </a:r>
          </a:p>
          <a:p>
            <a:r>
              <a:rPr lang="en-US" b="0" dirty="0"/>
              <a:t>SSF</a:t>
            </a:r>
          </a:p>
        </p:txBody>
      </p:sp>
      <p:sp>
        <p:nvSpPr>
          <p:cNvPr id="7" name="TextBox 6"/>
          <p:cNvSpPr txBox="1"/>
          <p:nvPr/>
        </p:nvSpPr>
        <p:spPr>
          <a:xfrm>
            <a:off x="6648628" y="2264635"/>
            <a:ext cx="2020105" cy="523220"/>
          </a:xfrm>
          <a:prstGeom prst="rect">
            <a:avLst/>
          </a:prstGeom>
          <a:noFill/>
        </p:spPr>
        <p:txBody>
          <a:bodyPr wrap="none" rtlCol="0">
            <a:spAutoFit/>
          </a:bodyPr>
          <a:lstStyle/>
          <a:p>
            <a:r>
              <a:rPr lang="en-US" b="0" dirty="0"/>
              <a:t>Disinfection</a:t>
            </a:r>
          </a:p>
        </p:txBody>
      </p:sp>
      <p:sp>
        <p:nvSpPr>
          <p:cNvPr id="3" name="TextBox 2"/>
          <p:cNvSpPr txBox="1"/>
          <p:nvPr/>
        </p:nvSpPr>
        <p:spPr>
          <a:xfrm>
            <a:off x="511947" y="3684896"/>
            <a:ext cx="1371444" cy="3046988"/>
          </a:xfrm>
          <a:prstGeom prst="rect">
            <a:avLst/>
          </a:prstGeom>
          <a:noFill/>
        </p:spPr>
        <p:txBody>
          <a:bodyPr wrap="square" rtlCol="0">
            <a:spAutoFit/>
          </a:bodyPr>
          <a:lstStyle/>
          <a:p>
            <a:r>
              <a:rPr lang="en-US" sz="2400" b="0" dirty="0"/>
              <a:t>Clogs and shuts down plant during high turbidity event</a:t>
            </a:r>
          </a:p>
        </p:txBody>
      </p:sp>
      <p:sp>
        <p:nvSpPr>
          <p:cNvPr id="9" name="TextBox 8"/>
          <p:cNvSpPr txBox="1"/>
          <p:nvPr/>
        </p:nvSpPr>
        <p:spPr>
          <a:xfrm>
            <a:off x="2363390" y="4334855"/>
            <a:ext cx="1371444" cy="2308324"/>
          </a:xfrm>
          <a:prstGeom prst="rect">
            <a:avLst/>
          </a:prstGeom>
          <a:noFill/>
        </p:spPr>
        <p:txBody>
          <a:bodyPr wrap="square" rtlCol="0">
            <a:spAutoFit/>
          </a:bodyPr>
          <a:lstStyle/>
          <a:p>
            <a:r>
              <a:rPr lang="en-US" sz="2400" b="0" dirty="0"/>
              <a:t>Reduces turbidity so SSF doesn’t clog so fast</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23" name="Rectangle 7"/>
          <p:cNvSpPr>
            <a:spLocks noGrp="1" noChangeArrowheads="1"/>
          </p:cNvSpPr>
          <p:nvPr>
            <p:ph type="title"/>
          </p:nvPr>
        </p:nvSpPr>
        <p:spPr>
          <a:xfrm>
            <a:off x="0" y="228600"/>
            <a:ext cx="5104263" cy="1143000"/>
          </a:xfrm>
        </p:spPr>
        <p:txBody>
          <a:bodyPr/>
          <a:lstStyle/>
          <a:p>
            <a:r>
              <a:rPr lang="en-US" dirty="0"/>
              <a:t>Assembling Multiple Stage Filters</a:t>
            </a:r>
          </a:p>
        </p:txBody>
      </p:sp>
      <p:pic>
        <p:nvPicPr>
          <p:cNvPr id="265220" name="Picture 4" descr="IMG_0777"/>
          <p:cNvPicPr>
            <a:picLocks noChangeAspect="1" noChangeArrowheads="1"/>
          </p:cNvPicPr>
          <p:nvPr/>
        </p:nvPicPr>
        <p:blipFill>
          <a:blip r:embed="rId3" cstate="screen"/>
          <a:srcRect/>
          <a:stretch>
            <a:fillRect/>
          </a:stretch>
        </p:blipFill>
        <p:spPr bwMode="auto">
          <a:xfrm>
            <a:off x="5203825" y="0"/>
            <a:ext cx="3940175" cy="2955925"/>
          </a:xfrm>
          <a:prstGeom prst="rect">
            <a:avLst/>
          </a:prstGeom>
          <a:noFill/>
        </p:spPr>
      </p:pic>
      <p:pic>
        <p:nvPicPr>
          <p:cNvPr id="265221" name="Picture 5" descr="IMG_0778"/>
          <p:cNvPicPr>
            <a:picLocks noChangeAspect="1" noChangeArrowheads="1"/>
          </p:cNvPicPr>
          <p:nvPr/>
        </p:nvPicPr>
        <p:blipFill>
          <a:blip r:embed="rId4" cstate="screen"/>
          <a:srcRect/>
          <a:stretch>
            <a:fillRect/>
          </a:stretch>
        </p:blipFill>
        <p:spPr bwMode="auto">
          <a:xfrm>
            <a:off x="3941763" y="2955925"/>
            <a:ext cx="5202237" cy="3902075"/>
          </a:xfrm>
          <a:prstGeom prst="rect">
            <a:avLst/>
          </a:prstGeom>
          <a:noFill/>
        </p:spPr>
      </p:pic>
      <p:pic>
        <p:nvPicPr>
          <p:cNvPr id="265222" name="Picture 6" descr="IMG_0781"/>
          <p:cNvPicPr>
            <a:picLocks noChangeAspect="1" noChangeArrowheads="1"/>
          </p:cNvPicPr>
          <p:nvPr/>
        </p:nvPicPr>
        <p:blipFill>
          <a:blip r:embed="rId5" cstate="screen"/>
          <a:srcRect/>
          <a:stretch>
            <a:fillRect/>
          </a:stretch>
        </p:blipFill>
        <p:spPr bwMode="auto">
          <a:xfrm>
            <a:off x="0" y="1655763"/>
            <a:ext cx="3902075" cy="5202237"/>
          </a:xfrm>
          <a:prstGeom prst="rect">
            <a:avLst/>
          </a:prstGeom>
          <a:noFill/>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endParaRPr lang="en-US"/>
          </a:p>
        </p:txBody>
      </p:sp>
      <p:sp>
        <p:nvSpPr>
          <p:cNvPr id="271363" name="Rectangle 3"/>
          <p:cNvSpPr>
            <a:spLocks noGrp="1" noChangeArrowheads="1"/>
          </p:cNvSpPr>
          <p:nvPr>
            <p:ph idx="1"/>
          </p:nvPr>
        </p:nvSpPr>
        <p:spPr/>
        <p:txBody>
          <a:bodyPr/>
          <a:lstStyle/>
          <a:p>
            <a:endParaRPr lang="en-US"/>
          </a:p>
        </p:txBody>
      </p:sp>
      <p:pic>
        <p:nvPicPr>
          <p:cNvPr id="271364" name="Picture 4" descr="IMG_0776"/>
          <p:cNvPicPr>
            <a:picLocks noChangeAspect="1" noChangeArrowheads="1"/>
          </p:cNvPicPr>
          <p:nvPr/>
        </p:nvPicPr>
        <p:blipFill>
          <a:blip r:embed="rId3" cstate="screen"/>
          <a:srcRect/>
          <a:stretch>
            <a:fillRect/>
          </a:stretch>
        </p:blipFill>
        <p:spPr bwMode="auto">
          <a:xfrm>
            <a:off x="0" y="0"/>
            <a:ext cx="9144000" cy="6858000"/>
          </a:xfrm>
          <a:prstGeom prst="rect">
            <a:avLst/>
          </a:prstGeom>
          <a:noFill/>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3042" name="Picture 2"/>
          <p:cNvPicPr>
            <a:picLocks noChangeAspect="1" noChangeArrowheads="1"/>
          </p:cNvPicPr>
          <p:nvPr/>
        </p:nvPicPr>
        <p:blipFill>
          <a:blip r:embed="rId2" cstate="screen"/>
          <a:srcRect/>
          <a:stretch>
            <a:fillRect/>
          </a:stretch>
        </p:blipFill>
        <p:spPr bwMode="auto">
          <a:xfrm>
            <a:off x="0" y="-3"/>
            <a:ext cx="9144000" cy="6858003"/>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3372464" y="3274142"/>
            <a:ext cx="2507418" cy="523220"/>
          </a:xfrm>
          <a:prstGeom prst="rect">
            <a:avLst/>
          </a:prstGeom>
          <a:noFill/>
        </p:spPr>
        <p:txBody>
          <a:bodyPr wrap="none" rtlCol="0">
            <a:spAutoFit/>
          </a:bodyPr>
          <a:lstStyle/>
          <a:p>
            <a:r>
              <a:rPr lang="en-US" dirty="0">
                <a:solidFill>
                  <a:schemeClr val="tx2"/>
                </a:solidFill>
              </a:rPr>
              <a:t>Dynamic Filter</a:t>
            </a:r>
          </a:p>
        </p:txBody>
      </p:sp>
      <p:sp>
        <p:nvSpPr>
          <p:cNvPr id="6" name="TextBox 5"/>
          <p:cNvSpPr txBox="1"/>
          <p:nvPr/>
        </p:nvSpPr>
        <p:spPr>
          <a:xfrm>
            <a:off x="5152102" y="226141"/>
            <a:ext cx="1683474" cy="523220"/>
          </a:xfrm>
          <a:prstGeom prst="rect">
            <a:avLst/>
          </a:prstGeom>
          <a:noFill/>
        </p:spPr>
        <p:txBody>
          <a:bodyPr wrap="none" rtlCol="0">
            <a:spAutoFit/>
          </a:bodyPr>
          <a:lstStyle/>
          <a:p>
            <a:r>
              <a:rPr lang="en-US" dirty="0">
                <a:solidFill>
                  <a:schemeClr val="tx2"/>
                </a:solidFill>
              </a:rPr>
              <a:t>Roughing</a:t>
            </a:r>
          </a:p>
        </p:txBody>
      </p:sp>
      <p:cxnSp>
        <p:nvCxnSpPr>
          <p:cNvPr id="8" name="Straight Arrow Connector 7"/>
          <p:cNvCxnSpPr>
            <a:stCxn id="6" idx="1"/>
          </p:cNvCxnSpPr>
          <p:nvPr/>
        </p:nvCxnSpPr>
        <p:spPr bwMode="auto">
          <a:xfrm rot="10800000" flipV="1">
            <a:off x="4768648" y="487750"/>
            <a:ext cx="383455" cy="1508197"/>
          </a:xfrm>
          <a:prstGeom prst="straightConnector1">
            <a:avLst/>
          </a:prstGeom>
          <a:noFill/>
          <a:ln w="38100" cap="flat" cmpd="sng" algn="ctr">
            <a:solidFill>
              <a:schemeClr val="tx2"/>
            </a:solidFill>
            <a:prstDash val="solid"/>
            <a:round/>
            <a:headEnd type="none" w="lg" len="med"/>
            <a:tailEnd type="arrow"/>
          </a:ln>
          <a:effectLst/>
        </p:spPr>
      </p:cxnSp>
      <p:sp>
        <p:nvSpPr>
          <p:cNvPr id="10" name="TextBox 9"/>
          <p:cNvSpPr txBox="1"/>
          <p:nvPr/>
        </p:nvSpPr>
        <p:spPr>
          <a:xfrm>
            <a:off x="2123766" y="206476"/>
            <a:ext cx="1794081" cy="523220"/>
          </a:xfrm>
          <a:prstGeom prst="rect">
            <a:avLst/>
          </a:prstGeom>
          <a:noFill/>
        </p:spPr>
        <p:txBody>
          <a:bodyPr wrap="none" rtlCol="0">
            <a:spAutoFit/>
          </a:bodyPr>
          <a:lstStyle/>
          <a:p>
            <a:r>
              <a:rPr lang="en-US" dirty="0">
                <a:solidFill>
                  <a:schemeClr val="tx2"/>
                </a:solidFill>
              </a:rPr>
              <a:t>Slow Sand</a:t>
            </a:r>
          </a:p>
        </p:txBody>
      </p:sp>
      <p:cxnSp>
        <p:nvCxnSpPr>
          <p:cNvPr id="11" name="Straight Arrow Connector 10"/>
          <p:cNvCxnSpPr>
            <a:stCxn id="10" idx="3"/>
          </p:cNvCxnSpPr>
          <p:nvPr/>
        </p:nvCxnSpPr>
        <p:spPr bwMode="auto">
          <a:xfrm>
            <a:off x="3917847" y="468086"/>
            <a:ext cx="624660" cy="1272222"/>
          </a:xfrm>
          <a:prstGeom prst="straightConnector1">
            <a:avLst/>
          </a:prstGeom>
          <a:noFill/>
          <a:ln w="38100" cap="flat" cmpd="sng" algn="ctr">
            <a:solidFill>
              <a:schemeClr val="tx2"/>
            </a:solidFill>
            <a:prstDash val="solid"/>
            <a:round/>
            <a:headEnd type="none" w="lg" len="med"/>
            <a:tailEnd type="arrow"/>
          </a:ln>
          <a:effectLst/>
        </p:spPr>
      </p:cxnSp>
      <p:cxnSp>
        <p:nvCxnSpPr>
          <p:cNvPr id="13" name="Straight Arrow Connector 12"/>
          <p:cNvCxnSpPr>
            <a:stCxn id="10" idx="3"/>
          </p:cNvCxnSpPr>
          <p:nvPr/>
        </p:nvCxnSpPr>
        <p:spPr bwMode="auto">
          <a:xfrm>
            <a:off x="3917847" y="468086"/>
            <a:ext cx="2482953" cy="1424622"/>
          </a:xfrm>
          <a:prstGeom prst="straightConnector1">
            <a:avLst/>
          </a:prstGeom>
          <a:noFill/>
          <a:ln w="38100" cap="flat" cmpd="sng" algn="ctr">
            <a:solidFill>
              <a:schemeClr val="tx2"/>
            </a:solidFill>
            <a:prstDash val="solid"/>
            <a:round/>
            <a:headEnd type="none" w="lg" len="med"/>
            <a:tailEnd type="arrow"/>
          </a:ln>
          <a:effectLst/>
        </p:spPr>
      </p:cxnSp>
      <p:cxnSp>
        <p:nvCxnSpPr>
          <p:cNvPr id="14" name="Straight Arrow Connector 13"/>
          <p:cNvCxnSpPr/>
          <p:nvPr/>
        </p:nvCxnSpPr>
        <p:spPr bwMode="auto">
          <a:xfrm flipH="1">
            <a:off x="3020806" y="468086"/>
            <a:ext cx="897041" cy="1527861"/>
          </a:xfrm>
          <a:prstGeom prst="straightConnector1">
            <a:avLst/>
          </a:prstGeom>
          <a:noFill/>
          <a:ln w="38100" cap="flat" cmpd="sng" algn="ctr">
            <a:solidFill>
              <a:schemeClr val="tx2"/>
            </a:solidFill>
            <a:prstDash val="solid"/>
            <a:round/>
            <a:headEnd type="none" w="lg" len="med"/>
            <a:tailEnd type="arrow"/>
          </a:ln>
          <a:effectLst/>
        </p:spPr>
      </p:cxnSp>
      <p:pic>
        <p:nvPicPr>
          <p:cNvPr id="12" name="Picture 2"/>
          <p:cNvPicPr>
            <a:picLocks noChangeAspect="1" noChangeArrowheads="1"/>
          </p:cNvPicPr>
          <p:nvPr/>
        </p:nvPicPr>
        <p:blipFill>
          <a:blip r:embed="rId3" cstate="screen"/>
          <a:srcRect/>
          <a:stretch>
            <a:fillRect/>
          </a:stretch>
        </p:blipFill>
        <p:spPr bwMode="auto">
          <a:xfrm>
            <a:off x="-55690" y="6857999"/>
            <a:ext cx="5207793" cy="694372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77778E-6 -4.44444E-6 L 2.77778E-6 -1.00972 " pathEditMode="relative" rAng="0" ptsTypes="AA">
                                      <p:cBhvr>
                                        <p:cTn id="6" dur="500" fill="hold"/>
                                        <p:tgtEl>
                                          <p:spTgt spid="12"/>
                                        </p:tgtEl>
                                        <p:attrNameLst>
                                          <p:attrName>ppt_x</p:attrName>
                                          <p:attrName>ppt_y</p:attrName>
                                        </p:attrNameLst>
                                      </p:cBhvr>
                                      <p:rCtr x="0" y="-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Jesus de </a:t>
            </a:r>
            <a:r>
              <a:rPr lang="en-US" dirty="0" err="1"/>
              <a:t>Otoro</a:t>
            </a:r>
            <a:r>
              <a:rPr lang="en-US" dirty="0"/>
              <a:t>, Honduras: Dynamic Filters</a:t>
            </a:r>
          </a:p>
        </p:txBody>
      </p:sp>
      <p:pic>
        <p:nvPicPr>
          <p:cNvPr id="4" name="FIME dynamic.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680167"/>
            <a:ext cx="9204229" cy="5177833"/>
          </a:xfrm>
        </p:spPr>
      </p:pic>
    </p:spTree>
    <p:extLst>
      <p:ext uri="{BB962C8B-B14F-4D97-AF65-F5344CB8AC3E}">
        <p14:creationId xmlns:p14="http://schemas.microsoft.com/office/powerpoint/2010/main" val="6230500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3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quot;No&quot; Symbol 22"/>
          <p:cNvSpPr/>
          <p:nvPr/>
        </p:nvSpPr>
        <p:spPr bwMode="auto">
          <a:xfrm>
            <a:off x="205098" y="3273039"/>
            <a:ext cx="8938901" cy="1358782"/>
          </a:xfrm>
          <a:prstGeom prst="noSmoking">
            <a:avLst>
              <a:gd name="adj" fmla="val 5542"/>
            </a:avLst>
          </a:prstGeom>
          <a:solidFill>
            <a:schemeClr val="accent4"/>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p:txBody>
          <a:bodyPr/>
          <a:lstStyle/>
          <a:p>
            <a:r>
              <a:rPr lang="en-US" dirty="0"/>
              <a:t>Multiple Stage Filtration Options for pretreatment for SSF</a:t>
            </a:r>
          </a:p>
        </p:txBody>
      </p:sp>
      <p:pic>
        <p:nvPicPr>
          <p:cNvPr id="628738"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1893" y="1963262"/>
            <a:ext cx="4381500" cy="1000125"/>
          </a:xfrm>
          <a:prstGeom prst="rect">
            <a:avLst/>
          </a:prstGeom>
          <a:noFill/>
          <a:ln w="9525">
            <a:noFill/>
            <a:miter lim="800000"/>
            <a:headEnd/>
            <a:tailEnd/>
          </a:ln>
        </p:spPr>
      </p:pic>
      <p:pic>
        <p:nvPicPr>
          <p:cNvPr id="62873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3753295"/>
            <a:ext cx="3302369" cy="1033217"/>
          </a:xfrm>
          <a:prstGeom prst="rect">
            <a:avLst/>
          </a:prstGeom>
          <a:noFill/>
          <a:ln w="9525">
            <a:noFill/>
            <a:miter lim="800000"/>
            <a:headEnd/>
            <a:tailEnd/>
          </a:ln>
        </p:spPr>
      </p:pic>
      <p:pic>
        <p:nvPicPr>
          <p:cNvPr id="62874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334775" y="3884153"/>
            <a:ext cx="2809651" cy="934718"/>
          </a:xfrm>
          <a:prstGeom prst="rect">
            <a:avLst/>
          </a:prstGeom>
          <a:noFill/>
          <a:ln w="9525">
            <a:noFill/>
            <a:miter lim="800000"/>
            <a:headEnd/>
            <a:tailEnd/>
          </a:ln>
        </p:spPr>
      </p:pic>
      <p:pic>
        <p:nvPicPr>
          <p:cNvPr id="628741"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6043656" y="3702421"/>
            <a:ext cx="3100344" cy="781048"/>
          </a:xfrm>
          <a:prstGeom prst="rect">
            <a:avLst/>
          </a:prstGeom>
          <a:noFill/>
          <a:ln w="9525">
            <a:noFill/>
            <a:miter lim="800000"/>
            <a:headEnd/>
            <a:tailEnd/>
          </a:ln>
        </p:spPr>
      </p:pic>
      <p:pic>
        <p:nvPicPr>
          <p:cNvPr id="628742" name="Picture 6"/>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66495" y="5245862"/>
            <a:ext cx="2438400" cy="1200150"/>
          </a:xfrm>
          <a:prstGeom prst="rect">
            <a:avLst/>
          </a:prstGeom>
          <a:noFill/>
          <a:ln w="9525">
            <a:noFill/>
            <a:miter lim="800000"/>
            <a:headEnd/>
            <a:tailEnd/>
          </a:ln>
        </p:spPr>
      </p:pic>
      <p:sp>
        <p:nvSpPr>
          <p:cNvPr id="8" name="TextBox 7"/>
          <p:cNvSpPr txBox="1"/>
          <p:nvPr/>
        </p:nvSpPr>
        <p:spPr>
          <a:xfrm>
            <a:off x="222191" y="3358497"/>
            <a:ext cx="7935121" cy="523220"/>
          </a:xfrm>
          <a:prstGeom prst="rect">
            <a:avLst/>
          </a:prstGeom>
          <a:noFill/>
        </p:spPr>
        <p:txBody>
          <a:bodyPr wrap="none" rtlCol="0">
            <a:spAutoFit/>
          </a:bodyPr>
          <a:lstStyle/>
          <a:p>
            <a:r>
              <a:rPr lang="en-US" b="0" dirty="0"/>
              <a:t>Filters in series with different size media in each filter</a:t>
            </a:r>
          </a:p>
        </p:txBody>
      </p:sp>
      <p:cxnSp>
        <p:nvCxnSpPr>
          <p:cNvPr id="11" name="Straight Arrow Connector 10"/>
          <p:cNvCxnSpPr/>
          <p:nvPr/>
        </p:nvCxnSpPr>
        <p:spPr bwMode="auto">
          <a:xfrm flipV="1">
            <a:off x="786213" y="3939611"/>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2" name="Straight Arrow Connector 11"/>
          <p:cNvCxnSpPr/>
          <p:nvPr/>
        </p:nvCxnSpPr>
        <p:spPr bwMode="auto">
          <a:xfrm flipV="1">
            <a:off x="1699189" y="403219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3" name="Straight Arrow Connector 12"/>
          <p:cNvCxnSpPr/>
          <p:nvPr/>
        </p:nvCxnSpPr>
        <p:spPr bwMode="auto">
          <a:xfrm flipV="1">
            <a:off x="2612165" y="4124769"/>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4" name="Straight Arrow Connector 13"/>
          <p:cNvCxnSpPr/>
          <p:nvPr/>
        </p:nvCxnSpPr>
        <p:spPr bwMode="auto">
          <a:xfrm>
            <a:off x="4131893" y="3978066"/>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5" name="Straight Arrow Connector 14"/>
          <p:cNvCxnSpPr/>
          <p:nvPr/>
        </p:nvCxnSpPr>
        <p:spPr bwMode="auto">
          <a:xfrm>
            <a:off x="4882499" y="40535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6" name="Straight Arrow Connector 15"/>
          <p:cNvCxnSpPr/>
          <p:nvPr/>
        </p:nvCxnSpPr>
        <p:spPr bwMode="auto">
          <a:xfrm>
            <a:off x="5633105" y="4129040"/>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7" name="Straight Arrow Connector 16"/>
          <p:cNvCxnSpPr/>
          <p:nvPr/>
        </p:nvCxnSpPr>
        <p:spPr bwMode="auto">
          <a:xfrm rot="16200000">
            <a:off x="7221200" y="3948153"/>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8" name="Straight Arrow Connector 17"/>
          <p:cNvCxnSpPr/>
          <p:nvPr/>
        </p:nvCxnSpPr>
        <p:spPr bwMode="auto">
          <a:xfrm rot="16200000">
            <a:off x="7817981" y="3946727"/>
            <a:ext cx="0" cy="384561"/>
          </a:xfrm>
          <a:prstGeom prst="straightConnector1">
            <a:avLst/>
          </a:prstGeom>
          <a:noFill/>
          <a:ln w="38100" cap="flat" cmpd="sng" algn="ctr">
            <a:solidFill>
              <a:schemeClr val="bg2"/>
            </a:solidFill>
            <a:prstDash val="solid"/>
            <a:round/>
            <a:headEnd type="none" w="lg" len="med"/>
            <a:tailEnd type="arrow"/>
          </a:ln>
          <a:effectLst/>
        </p:spPr>
      </p:cxnSp>
      <p:cxnSp>
        <p:nvCxnSpPr>
          <p:cNvPr id="19" name="Straight Arrow Connector 18"/>
          <p:cNvCxnSpPr/>
          <p:nvPr/>
        </p:nvCxnSpPr>
        <p:spPr bwMode="auto">
          <a:xfrm rot="16200000">
            <a:off x="8278030" y="3970938"/>
            <a:ext cx="0" cy="384561"/>
          </a:xfrm>
          <a:prstGeom prst="straightConnector1">
            <a:avLst/>
          </a:prstGeom>
          <a:noFill/>
          <a:ln w="38100" cap="flat" cmpd="sng" algn="ctr">
            <a:solidFill>
              <a:schemeClr val="bg2"/>
            </a:solidFill>
            <a:prstDash val="solid"/>
            <a:round/>
            <a:headEnd type="none" w="lg" len="med"/>
            <a:tailEnd type="arrow"/>
          </a:ln>
          <a:effectLst/>
        </p:spPr>
      </p:cxnSp>
      <p:sp>
        <p:nvSpPr>
          <p:cNvPr id="20" name="TextBox 19"/>
          <p:cNvSpPr txBox="1"/>
          <p:nvPr/>
        </p:nvSpPr>
        <p:spPr>
          <a:xfrm>
            <a:off x="4744008" y="2005503"/>
            <a:ext cx="3961581" cy="954107"/>
          </a:xfrm>
          <a:prstGeom prst="rect">
            <a:avLst/>
          </a:prstGeom>
          <a:noFill/>
        </p:spPr>
        <p:txBody>
          <a:bodyPr wrap="square" rtlCol="0">
            <a:spAutoFit/>
          </a:bodyPr>
          <a:lstStyle/>
          <a:p>
            <a:r>
              <a:rPr lang="en-US" b="0" dirty="0"/>
              <a:t>Dynamic filter (clogs to shutdown plant)</a:t>
            </a:r>
          </a:p>
        </p:txBody>
      </p:sp>
      <p:sp>
        <p:nvSpPr>
          <p:cNvPr id="21" name="TextBox 20"/>
          <p:cNvSpPr txBox="1"/>
          <p:nvPr/>
        </p:nvSpPr>
        <p:spPr>
          <a:xfrm>
            <a:off x="2723716" y="5530106"/>
            <a:ext cx="6102953" cy="523220"/>
          </a:xfrm>
          <a:prstGeom prst="rect">
            <a:avLst/>
          </a:prstGeom>
          <a:noFill/>
        </p:spPr>
        <p:txBody>
          <a:bodyPr wrap="none" rtlCol="0">
            <a:spAutoFit/>
          </a:bodyPr>
          <a:lstStyle/>
          <a:p>
            <a:r>
              <a:rPr lang="en-US" b="0" dirty="0"/>
              <a:t>Up flow gravel filter with multiple layers</a:t>
            </a:r>
          </a:p>
        </p:txBody>
      </p:sp>
      <p:sp>
        <p:nvSpPr>
          <p:cNvPr id="22" name="TextBox 21"/>
          <p:cNvSpPr txBox="1"/>
          <p:nvPr/>
        </p:nvSpPr>
        <p:spPr>
          <a:xfrm>
            <a:off x="153824" y="6334780"/>
            <a:ext cx="7430239" cy="523220"/>
          </a:xfrm>
          <a:prstGeom prst="rect">
            <a:avLst/>
          </a:prstGeom>
          <a:noFill/>
        </p:spPr>
        <p:txBody>
          <a:bodyPr wrap="none" rtlCol="0">
            <a:spAutoFit/>
          </a:bodyPr>
          <a:lstStyle/>
          <a:p>
            <a:r>
              <a:rPr lang="en-US" b="0" dirty="0"/>
              <a:t>Best option here is dynamic + Up flow with layers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304800"/>
            <a:ext cx="4615873" cy="1143000"/>
          </a:xfrm>
        </p:spPr>
        <p:txBody>
          <a:bodyPr/>
          <a:lstStyle/>
          <a:p>
            <a:r>
              <a:rPr lang="en-US" dirty="0"/>
              <a:t>Up flow Roughing filter</a:t>
            </a:r>
          </a:p>
        </p:txBody>
      </p:sp>
      <p:pic>
        <p:nvPicPr>
          <p:cNvPr id="625666" name="Picture 2"/>
          <p:cNvPicPr>
            <a:picLocks noChangeAspect="1" noChangeArrowheads="1"/>
          </p:cNvPicPr>
          <p:nvPr/>
        </p:nvPicPr>
        <p:blipFill>
          <a:blip r:embed="rId3" cstate="print"/>
          <a:srcRect/>
          <a:stretch>
            <a:fillRect/>
          </a:stretch>
        </p:blipFill>
        <p:spPr bwMode="auto">
          <a:xfrm>
            <a:off x="337408" y="1818651"/>
            <a:ext cx="8642354" cy="4539419"/>
          </a:xfrm>
          <a:prstGeom prst="rect">
            <a:avLst/>
          </a:prstGeom>
          <a:noFill/>
          <a:ln w="9525">
            <a:noFill/>
            <a:miter lim="800000"/>
            <a:headEnd/>
            <a:tailEnd/>
          </a:ln>
        </p:spPr>
      </p:pic>
      <p:sp>
        <p:nvSpPr>
          <p:cNvPr id="6" name="TextBox 5"/>
          <p:cNvSpPr txBox="1"/>
          <p:nvPr/>
        </p:nvSpPr>
        <p:spPr>
          <a:xfrm>
            <a:off x="6105236" y="209839"/>
            <a:ext cx="2848857" cy="523220"/>
          </a:xfrm>
          <a:prstGeom prst="rect">
            <a:avLst/>
          </a:prstGeom>
          <a:noFill/>
        </p:spPr>
        <p:txBody>
          <a:bodyPr wrap="none" rtlCol="0">
            <a:spAutoFit/>
          </a:bodyPr>
          <a:lstStyle/>
          <a:p>
            <a:r>
              <a:rPr lang="en-US" b="0" dirty="0"/>
              <a:t>0.08 to 0.17 mm/s</a:t>
            </a:r>
          </a:p>
        </p:txBody>
      </p:sp>
      <p:sp>
        <p:nvSpPr>
          <p:cNvPr id="7" name="TextBox 6"/>
          <p:cNvSpPr txBox="1"/>
          <p:nvPr/>
        </p:nvSpPr>
        <p:spPr>
          <a:xfrm>
            <a:off x="3886200" y="1781830"/>
            <a:ext cx="2962275" cy="707886"/>
          </a:xfrm>
          <a:prstGeom prst="rect">
            <a:avLst/>
          </a:prstGeom>
          <a:noFill/>
        </p:spPr>
        <p:txBody>
          <a:bodyPr wrap="square" rtlCol="0">
            <a:spAutoFit/>
          </a:bodyPr>
          <a:lstStyle/>
          <a:p>
            <a:r>
              <a:rPr lang="en-US" sz="2000" b="0" dirty="0"/>
              <a:t>Turbidity removal is between 50% and 90%</a:t>
            </a:r>
          </a:p>
        </p:txBody>
      </p:sp>
      <p:sp>
        <p:nvSpPr>
          <p:cNvPr id="8" name="TextBox 7"/>
          <p:cNvSpPr txBox="1"/>
          <p:nvPr/>
        </p:nvSpPr>
        <p:spPr>
          <a:xfrm>
            <a:off x="4230255" y="4461164"/>
            <a:ext cx="1694695" cy="369332"/>
          </a:xfrm>
          <a:prstGeom prst="rect">
            <a:avLst/>
          </a:prstGeom>
          <a:noFill/>
        </p:spPr>
        <p:txBody>
          <a:bodyPr wrap="none" rtlCol="0">
            <a:spAutoFit/>
          </a:bodyPr>
          <a:lstStyle/>
          <a:p>
            <a:r>
              <a:rPr lang="en-US" sz="1800" dirty="0"/>
              <a:t>D = 19 - 25 mm</a:t>
            </a:r>
          </a:p>
        </p:txBody>
      </p:sp>
      <p:sp>
        <p:nvSpPr>
          <p:cNvPr id="13" name="TextBox 12"/>
          <p:cNvSpPr txBox="1"/>
          <p:nvPr/>
        </p:nvSpPr>
        <p:spPr>
          <a:xfrm>
            <a:off x="3962403" y="4151740"/>
            <a:ext cx="1527982" cy="338554"/>
          </a:xfrm>
          <a:prstGeom prst="rect">
            <a:avLst/>
          </a:prstGeom>
          <a:noFill/>
        </p:spPr>
        <p:txBody>
          <a:bodyPr wrap="none" rtlCol="0">
            <a:spAutoFit/>
          </a:bodyPr>
          <a:lstStyle/>
          <a:p>
            <a:r>
              <a:rPr lang="en-US" sz="1600" dirty="0"/>
              <a:t>D = 13 - 19 mm</a:t>
            </a:r>
          </a:p>
        </p:txBody>
      </p:sp>
      <p:sp>
        <p:nvSpPr>
          <p:cNvPr id="14" name="TextBox 13"/>
          <p:cNvSpPr txBox="1"/>
          <p:nvPr/>
        </p:nvSpPr>
        <p:spPr>
          <a:xfrm>
            <a:off x="3962403" y="3854640"/>
            <a:ext cx="1425390" cy="338554"/>
          </a:xfrm>
          <a:prstGeom prst="rect">
            <a:avLst/>
          </a:prstGeom>
          <a:noFill/>
        </p:spPr>
        <p:txBody>
          <a:bodyPr wrap="none" rtlCol="0">
            <a:spAutoFit/>
          </a:bodyPr>
          <a:lstStyle/>
          <a:p>
            <a:r>
              <a:rPr lang="en-US" sz="1600" dirty="0"/>
              <a:t>D = 6 - 13 mm</a:t>
            </a:r>
          </a:p>
        </p:txBody>
      </p:sp>
      <p:sp>
        <p:nvSpPr>
          <p:cNvPr id="15" name="TextBox 14"/>
          <p:cNvSpPr txBox="1"/>
          <p:nvPr/>
        </p:nvSpPr>
        <p:spPr>
          <a:xfrm>
            <a:off x="3962403" y="3557540"/>
            <a:ext cx="1322798" cy="338554"/>
          </a:xfrm>
          <a:prstGeom prst="rect">
            <a:avLst/>
          </a:prstGeom>
          <a:noFill/>
        </p:spPr>
        <p:txBody>
          <a:bodyPr wrap="none" rtlCol="0">
            <a:spAutoFit/>
          </a:bodyPr>
          <a:lstStyle/>
          <a:p>
            <a:r>
              <a:rPr lang="en-US" sz="1600" dirty="0"/>
              <a:t>D = 3 - 6 mm</a:t>
            </a:r>
          </a:p>
        </p:txBody>
      </p:sp>
      <p:sp>
        <p:nvSpPr>
          <p:cNvPr id="16" name="TextBox 15"/>
          <p:cNvSpPr txBox="1"/>
          <p:nvPr/>
        </p:nvSpPr>
        <p:spPr>
          <a:xfrm>
            <a:off x="3962403" y="3260440"/>
            <a:ext cx="1510350" cy="338554"/>
          </a:xfrm>
          <a:prstGeom prst="rect">
            <a:avLst/>
          </a:prstGeom>
          <a:noFill/>
        </p:spPr>
        <p:txBody>
          <a:bodyPr wrap="none" rtlCol="0">
            <a:spAutoFit/>
          </a:bodyPr>
          <a:lstStyle/>
          <a:p>
            <a:r>
              <a:rPr lang="en-US" sz="1600" dirty="0"/>
              <a:t>D = 1.6 – 3 mm</a:t>
            </a:r>
          </a:p>
        </p:txBody>
      </p:sp>
      <p:sp>
        <p:nvSpPr>
          <p:cNvPr id="11" name="TextBox 10"/>
          <p:cNvSpPr txBox="1"/>
          <p:nvPr/>
        </p:nvSpPr>
        <p:spPr>
          <a:xfrm>
            <a:off x="438150" y="3162300"/>
            <a:ext cx="1109599" cy="400110"/>
          </a:xfrm>
          <a:prstGeom prst="rect">
            <a:avLst/>
          </a:prstGeom>
          <a:solidFill>
            <a:schemeClr val="bg1"/>
          </a:solidFill>
        </p:spPr>
        <p:txBody>
          <a:bodyPr wrap="none" rtlCol="0">
            <a:spAutoFit/>
          </a:bodyPr>
          <a:lstStyle/>
          <a:p>
            <a:r>
              <a:rPr lang="en-US" sz="2000" b="0" dirty="0"/>
              <a:t>overflow</a:t>
            </a:r>
          </a:p>
        </p:txBody>
      </p:sp>
      <p:sp>
        <p:nvSpPr>
          <p:cNvPr id="12" name="TextBox 11"/>
          <p:cNvSpPr txBox="1"/>
          <p:nvPr/>
        </p:nvSpPr>
        <p:spPr>
          <a:xfrm>
            <a:off x="0" y="3876675"/>
            <a:ext cx="1676400" cy="707886"/>
          </a:xfrm>
          <a:prstGeom prst="rect">
            <a:avLst/>
          </a:prstGeom>
          <a:solidFill>
            <a:schemeClr val="bg1"/>
          </a:solidFill>
        </p:spPr>
        <p:txBody>
          <a:bodyPr wrap="square" rtlCol="0">
            <a:spAutoFit/>
          </a:bodyPr>
          <a:lstStyle/>
          <a:p>
            <a:r>
              <a:rPr lang="en-US" sz="2000" b="0" dirty="0"/>
              <a:t>From dynamic filter</a:t>
            </a:r>
          </a:p>
        </p:txBody>
      </p:sp>
      <p:sp>
        <p:nvSpPr>
          <p:cNvPr id="17" name="TextBox 16"/>
          <p:cNvSpPr txBox="1"/>
          <p:nvPr/>
        </p:nvSpPr>
        <p:spPr>
          <a:xfrm>
            <a:off x="866775" y="5362575"/>
            <a:ext cx="866775" cy="707886"/>
          </a:xfrm>
          <a:prstGeom prst="rect">
            <a:avLst/>
          </a:prstGeom>
          <a:solidFill>
            <a:schemeClr val="bg1"/>
          </a:solidFill>
        </p:spPr>
        <p:txBody>
          <a:bodyPr wrap="square" rtlCol="0">
            <a:spAutoFit/>
          </a:bodyPr>
          <a:lstStyle/>
          <a:p>
            <a:r>
              <a:rPr lang="en-US" sz="2000" b="0" dirty="0"/>
              <a:t>Wash water</a:t>
            </a:r>
          </a:p>
        </p:txBody>
      </p:sp>
      <p:sp>
        <p:nvSpPr>
          <p:cNvPr id="18" name="TextBox 17"/>
          <p:cNvSpPr txBox="1"/>
          <p:nvPr/>
        </p:nvSpPr>
        <p:spPr>
          <a:xfrm>
            <a:off x="2886075" y="5734050"/>
            <a:ext cx="1876425" cy="707886"/>
          </a:xfrm>
          <a:prstGeom prst="rect">
            <a:avLst/>
          </a:prstGeom>
          <a:solidFill>
            <a:schemeClr val="bg1"/>
          </a:solidFill>
        </p:spPr>
        <p:txBody>
          <a:bodyPr wrap="square" rtlCol="0">
            <a:spAutoFit/>
          </a:bodyPr>
          <a:lstStyle/>
          <a:p>
            <a:r>
              <a:rPr lang="en-US" sz="2000" b="0" dirty="0"/>
              <a:t>Rapid opening wash valve</a:t>
            </a:r>
          </a:p>
        </p:txBody>
      </p:sp>
      <p:sp>
        <p:nvSpPr>
          <p:cNvPr id="19" name="TextBox 18"/>
          <p:cNvSpPr txBox="1"/>
          <p:nvPr/>
        </p:nvSpPr>
        <p:spPr>
          <a:xfrm>
            <a:off x="1504950" y="1971675"/>
            <a:ext cx="1876425" cy="1015663"/>
          </a:xfrm>
          <a:prstGeom prst="rect">
            <a:avLst/>
          </a:prstGeom>
          <a:solidFill>
            <a:schemeClr val="bg1"/>
          </a:solidFill>
        </p:spPr>
        <p:txBody>
          <a:bodyPr wrap="square" rtlCol="0">
            <a:spAutoFit/>
          </a:bodyPr>
          <a:lstStyle/>
          <a:p>
            <a:r>
              <a:rPr lang="en-US" sz="2000" b="0" dirty="0"/>
              <a:t>Cap to prevent air entrance during washing</a:t>
            </a:r>
          </a:p>
        </p:txBody>
      </p:sp>
      <p:sp>
        <p:nvSpPr>
          <p:cNvPr id="20" name="TextBox 19"/>
          <p:cNvSpPr txBox="1"/>
          <p:nvPr/>
        </p:nvSpPr>
        <p:spPr>
          <a:xfrm>
            <a:off x="7477126" y="1885950"/>
            <a:ext cx="1276350" cy="707886"/>
          </a:xfrm>
          <a:prstGeom prst="rect">
            <a:avLst/>
          </a:prstGeom>
          <a:solidFill>
            <a:schemeClr val="bg1"/>
          </a:solidFill>
        </p:spPr>
        <p:txBody>
          <a:bodyPr wrap="square" rtlCol="0">
            <a:spAutoFit/>
          </a:bodyPr>
          <a:lstStyle/>
          <a:p>
            <a:r>
              <a:rPr lang="en-US" sz="2000" b="0" dirty="0"/>
              <a:t>Exit chamber</a:t>
            </a:r>
          </a:p>
        </p:txBody>
      </p:sp>
      <p:sp>
        <p:nvSpPr>
          <p:cNvPr id="21" name="TextBox 20"/>
          <p:cNvSpPr txBox="1"/>
          <p:nvPr/>
        </p:nvSpPr>
        <p:spPr>
          <a:xfrm>
            <a:off x="7686676" y="4543425"/>
            <a:ext cx="1276350" cy="400110"/>
          </a:xfrm>
          <a:prstGeom prst="rect">
            <a:avLst/>
          </a:prstGeom>
          <a:solidFill>
            <a:schemeClr val="bg1"/>
          </a:solidFill>
        </p:spPr>
        <p:txBody>
          <a:bodyPr wrap="square" rtlCol="0">
            <a:spAutoFit/>
          </a:bodyPr>
          <a:lstStyle/>
          <a:p>
            <a:r>
              <a:rPr lang="en-US" sz="2000" b="0" dirty="0"/>
              <a:t>Effluent</a:t>
            </a:r>
          </a:p>
        </p:txBody>
      </p:sp>
      <p:sp>
        <p:nvSpPr>
          <p:cNvPr id="23" name="Rectangle 22"/>
          <p:cNvSpPr/>
          <p:nvPr/>
        </p:nvSpPr>
        <p:spPr bwMode="auto">
          <a:xfrm>
            <a:off x="6000750" y="5467350"/>
            <a:ext cx="3143250" cy="53340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TextBox 21"/>
          <p:cNvSpPr txBox="1"/>
          <p:nvPr/>
        </p:nvSpPr>
        <p:spPr>
          <a:xfrm>
            <a:off x="6591301" y="5600700"/>
            <a:ext cx="1276350" cy="707886"/>
          </a:xfrm>
          <a:prstGeom prst="rect">
            <a:avLst/>
          </a:prstGeom>
          <a:solidFill>
            <a:schemeClr val="bg1"/>
          </a:solidFill>
        </p:spPr>
        <p:txBody>
          <a:bodyPr wrap="square" rtlCol="0">
            <a:spAutoFit/>
          </a:bodyPr>
          <a:lstStyle/>
          <a:p>
            <a:r>
              <a:rPr lang="en-US" sz="2000" b="0" dirty="0"/>
              <a:t>Manifold system</a:t>
            </a:r>
          </a:p>
        </p:txBody>
      </p:sp>
      <p:sp>
        <p:nvSpPr>
          <p:cNvPr id="24" name="TextBox 23"/>
          <p:cNvSpPr txBox="1"/>
          <p:nvPr/>
        </p:nvSpPr>
        <p:spPr>
          <a:xfrm>
            <a:off x="180975" y="6334780"/>
            <a:ext cx="8172494" cy="523220"/>
          </a:xfrm>
          <a:prstGeom prst="rect">
            <a:avLst/>
          </a:prstGeom>
          <a:noFill/>
        </p:spPr>
        <p:txBody>
          <a:bodyPr wrap="none" rtlCol="0">
            <a:spAutoFit/>
          </a:bodyPr>
          <a:lstStyle/>
          <a:p>
            <a:r>
              <a:rPr lang="en-US" b="0" dirty="0"/>
              <a:t>Cleaning, Impossible fittings, Maintenance, Water exit?</a:t>
            </a:r>
          </a:p>
        </p:txBody>
      </p:sp>
      <p:sp>
        <p:nvSpPr>
          <p:cNvPr id="25" name="TextBox 24"/>
          <p:cNvSpPr txBox="1"/>
          <p:nvPr/>
        </p:nvSpPr>
        <p:spPr>
          <a:xfrm>
            <a:off x="114300" y="4829175"/>
            <a:ext cx="1313180" cy="461665"/>
          </a:xfrm>
          <a:prstGeom prst="rect">
            <a:avLst/>
          </a:prstGeom>
          <a:noFill/>
        </p:spPr>
        <p:txBody>
          <a:bodyPr wrap="none" rtlCol="0">
            <a:spAutoFit/>
          </a:bodyPr>
          <a:lstStyle/>
          <a:p>
            <a:r>
              <a:rPr lang="en-US" sz="2400" b="0" dirty="0">
                <a:solidFill>
                  <a:schemeClr val="accent4"/>
                </a:solidFill>
              </a:rPr>
              <a:t>2 m long</a:t>
            </a:r>
          </a:p>
        </p:txBody>
      </p:sp>
      <p:cxnSp>
        <p:nvCxnSpPr>
          <p:cNvPr id="27" name="Straight Arrow Connector 26"/>
          <p:cNvCxnSpPr>
            <a:stCxn id="25" idx="3"/>
          </p:cNvCxnSpPr>
          <p:nvPr/>
        </p:nvCxnSpPr>
        <p:spPr bwMode="auto">
          <a:xfrm>
            <a:off x="1427480" y="5060008"/>
            <a:ext cx="467995" cy="321617"/>
          </a:xfrm>
          <a:prstGeom prst="straightConnector1">
            <a:avLst/>
          </a:prstGeom>
          <a:noFill/>
          <a:ln w="12700" cap="flat" cmpd="sng" algn="ctr">
            <a:solidFill>
              <a:schemeClr val="bg2"/>
            </a:solidFill>
            <a:prstDash val="solid"/>
            <a:round/>
            <a:headEnd type="none" w="lg" len="med"/>
            <a:tailEnd type="arrow"/>
          </a:ln>
          <a:effectLst/>
        </p:spPr>
      </p:cxnSp>
      <p:sp>
        <p:nvSpPr>
          <p:cNvPr id="28" name="TextBox 27"/>
          <p:cNvSpPr txBox="1"/>
          <p:nvPr/>
        </p:nvSpPr>
        <p:spPr>
          <a:xfrm>
            <a:off x="5604062" y="942975"/>
            <a:ext cx="3374642" cy="523220"/>
          </a:xfrm>
          <a:prstGeom prst="rect">
            <a:avLst/>
          </a:prstGeom>
          <a:noFill/>
        </p:spPr>
        <p:txBody>
          <a:bodyPr wrap="none" rtlCol="0">
            <a:spAutoFit/>
          </a:bodyPr>
          <a:lstStyle/>
          <a:p>
            <a:r>
              <a:rPr lang="en-US" b="0" dirty="0">
                <a:solidFill>
                  <a:schemeClr val="accent4"/>
                </a:solidFill>
              </a:rPr>
              <a:t>5.5 mm/s during wash</a:t>
            </a:r>
          </a:p>
        </p:txBody>
      </p:sp>
      <p:sp>
        <p:nvSpPr>
          <p:cNvPr id="29" name="TextBox 28"/>
          <p:cNvSpPr txBox="1"/>
          <p:nvPr/>
        </p:nvSpPr>
        <p:spPr>
          <a:xfrm>
            <a:off x="6905625" y="581025"/>
            <a:ext cx="723275" cy="523220"/>
          </a:xfrm>
          <a:prstGeom prst="rect">
            <a:avLst/>
          </a:prstGeom>
          <a:noFill/>
        </p:spPr>
        <p:txBody>
          <a:bodyPr wrap="none" rtlCol="0">
            <a:spAutoFit/>
          </a:bodyPr>
          <a:lstStyle/>
          <a:p>
            <a:r>
              <a:rPr lang="en-US" dirty="0">
                <a:solidFill>
                  <a:schemeClr val="accent4"/>
                </a:solidFill>
              </a:rPr>
              <a:t>50x</a:t>
            </a:r>
          </a:p>
        </p:txBody>
      </p:sp>
      <p:cxnSp>
        <p:nvCxnSpPr>
          <p:cNvPr id="31" name="Straight Connector 30"/>
          <p:cNvCxnSpPr/>
          <p:nvPr/>
        </p:nvCxnSpPr>
        <p:spPr bwMode="auto">
          <a:xfrm flipH="1">
            <a:off x="1390650" y="4381500"/>
            <a:ext cx="285750" cy="0"/>
          </a:xfrm>
          <a:prstGeom prst="line">
            <a:avLst/>
          </a:prstGeom>
          <a:noFill/>
          <a:ln w="12700" cap="flat" cmpd="sng" algn="ctr">
            <a:solidFill>
              <a:schemeClr val="bg2"/>
            </a:solidFill>
            <a:prstDash val="solid"/>
            <a:round/>
            <a:headEnd type="none" w="lg" len="med"/>
            <a:tailEnd type="none" w="lg" len="med"/>
          </a:ln>
          <a:effectLst/>
        </p:spPr>
      </p:cxnSp>
      <p:sp>
        <p:nvSpPr>
          <p:cNvPr id="30" name="Rounded Rectangle 29"/>
          <p:cNvSpPr/>
          <p:nvPr/>
        </p:nvSpPr>
        <p:spPr bwMode="auto">
          <a:xfrm>
            <a:off x="6018663" y="177421"/>
            <a:ext cx="2797791" cy="491319"/>
          </a:xfrm>
          <a:prstGeom prst="roundRect">
            <a:avLst/>
          </a:prstGeom>
          <a:noFill/>
          <a:ln w="127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641025" name="Picture 1"/>
          <p:cNvPicPr>
            <a:picLocks noChangeAspect="1" noChangeArrowheads="1"/>
          </p:cNvPicPr>
          <p:nvPr/>
        </p:nvPicPr>
        <p:blipFill>
          <a:blip r:embed="rId4" cstate="print"/>
          <a:srcRect/>
          <a:stretch>
            <a:fillRect/>
          </a:stretch>
        </p:blipFill>
        <p:spPr bwMode="auto">
          <a:xfrm>
            <a:off x="1747838" y="7005638"/>
            <a:ext cx="6029325" cy="673417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4" presetClass="path" presetSubtype="0" accel="50000" decel="50000" fill="hold" nodeType="clickEffect">
                                  <p:stCondLst>
                                    <p:cond delay="0"/>
                                  </p:stCondLst>
                                  <p:childTnLst>
                                    <p:animMotion origin="layout" path="M -3.33333E-6 0 L -3.33333E-6 -1.01111 " pathEditMode="relative" rAng="0" ptsTypes="AA">
                                      <p:cBhvr>
                                        <p:cTn id="26" dur="500" fill="hold"/>
                                        <p:tgtEl>
                                          <p:spTgt spid="641025"/>
                                        </p:tgtEl>
                                        <p:attrNameLst>
                                          <p:attrName>ppt_x</p:attrName>
                                          <p:attrName>ppt_y</p:attrName>
                                        </p:attrNameLst>
                                      </p:cBhvr>
                                      <p:rCtr x="0" y="-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29" grpId="0"/>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iteration of covering a roughing filter…</a:t>
            </a:r>
          </a:p>
        </p:txBody>
      </p:sp>
      <p:pic>
        <p:nvPicPr>
          <p:cNvPr id="626690" name="Picture 2"/>
          <p:cNvPicPr>
            <a:picLocks noChangeAspect="1" noChangeArrowheads="1"/>
          </p:cNvPicPr>
          <p:nvPr/>
        </p:nvPicPr>
        <p:blipFill>
          <a:blip r:embed="rId3" cstate="print"/>
          <a:srcRect/>
          <a:stretch>
            <a:fillRect/>
          </a:stretch>
        </p:blipFill>
        <p:spPr bwMode="auto">
          <a:xfrm>
            <a:off x="1507836" y="2040370"/>
            <a:ext cx="5943600" cy="3257550"/>
          </a:xfrm>
          <a:prstGeom prst="rect">
            <a:avLst/>
          </a:prstGeom>
          <a:noFill/>
          <a:ln w="9525">
            <a:noFill/>
            <a:miter lim="800000"/>
            <a:headEnd/>
            <a:tailEnd/>
          </a:ln>
        </p:spPr>
      </p:pic>
      <p:sp>
        <p:nvSpPr>
          <p:cNvPr id="4" name="TextBox 3"/>
          <p:cNvSpPr txBox="1"/>
          <p:nvPr/>
        </p:nvSpPr>
        <p:spPr>
          <a:xfrm>
            <a:off x="480291" y="5634182"/>
            <a:ext cx="8026400" cy="954107"/>
          </a:xfrm>
          <a:prstGeom prst="rect">
            <a:avLst/>
          </a:prstGeom>
          <a:noFill/>
        </p:spPr>
        <p:txBody>
          <a:bodyPr wrap="square" rtlCol="0">
            <a:spAutoFit/>
          </a:bodyPr>
          <a:lstStyle/>
          <a:p>
            <a:r>
              <a:rPr lang="en-US" b="0" dirty="0"/>
              <a:t>Covered to reduce growth of algae. What is the next logical step?</a:t>
            </a:r>
          </a:p>
        </p:txBody>
      </p:sp>
      <p:pic>
        <p:nvPicPr>
          <p:cNvPr id="638978" name="Picture 2" descr="https://lh3.googleusercontent.com/-M4xpCodlxMM/RthN2B4CcqI/AAAAAAAAHS8/2PnAzO7CNeA/s800/DSC02009.JPG"/>
          <p:cNvPicPr>
            <a:picLocks noChangeAspect="1" noChangeArrowheads="1"/>
          </p:cNvPicPr>
          <p:nvPr/>
        </p:nvPicPr>
        <p:blipFill>
          <a:blip r:embed="rId4" cstate="print"/>
          <a:srcRect/>
          <a:stretch>
            <a:fillRect/>
          </a:stretch>
        </p:blipFill>
        <p:spPr bwMode="auto">
          <a:xfrm>
            <a:off x="622300" y="6858000"/>
            <a:ext cx="7620000" cy="571500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2.22222E-6 3.33333E-6 L -2.22222E-6 -0.8875 " pathEditMode="relative" rAng="0" ptsTypes="AA">
                                      <p:cBhvr>
                                        <p:cTn id="6" dur="500" fill="hold"/>
                                        <p:tgtEl>
                                          <p:spTgt spid="638978"/>
                                        </p:tgtEl>
                                        <p:attrNameLst>
                                          <p:attrName>ppt_x</p:attrName>
                                          <p:attrName>ppt_y</p:attrName>
                                        </p:attrNameLst>
                                      </p:cBhvr>
                                      <p:rCtr x="0" y="-4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0561" name="Picture 1"/>
          <p:cNvPicPr>
            <a:picLocks noChangeAspect="1" noChangeArrowheads="1"/>
          </p:cNvPicPr>
          <p:nvPr/>
        </p:nvPicPr>
        <p:blipFill>
          <a:blip r:embed="rId2" cstate="print"/>
          <a:srcRect/>
          <a:stretch>
            <a:fillRect/>
          </a:stretch>
        </p:blipFill>
        <p:spPr bwMode="auto">
          <a:xfrm>
            <a:off x="5558946" y="4168277"/>
            <a:ext cx="3585054" cy="268972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System Comparison: Multistage vs. AguaClara water treatment</a:t>
            </a:r>
          </a:p>
        </p:txBody>
      </p:sp>
      <p:sp>
        <p:nvSpPr>
          <p:cNvPr id="3" name="Content Placeholder 2"/>
          <p:cNvSpPr>
            <a:spLocks noGrp="1"/>
          </p:cNvSpPr>
          <p:nvPr>
            <p:ph idx="1"/>
          </p:nvPr>
        </p:nvSpPr>
        <p:spPr>
          <a:xfrm>
            <a:off x="457200" y="1600200"/>
            <a:ext cx="5711588" cy="4525963"/>
          </a:xfrm>
        </p:spPr>
        <p:txBody>
          <a:bodyPr/>
          <a:lstStyle/>
          <a:p>
            <a:r>
              <a:rPr lang="en-US" dirty="0"/>
              <a:t>Multistage has more expensive hardware (many large valves) and requires 10 to 20 times more land area</a:t>
            </a:r>
          </a:p>
          <a:p>
            <a:r>
              <a:rPr lang="en-US" dirty="0"/>
              <a:t>Multistage doesn’t use coagulants</a:t>
            </a:r>
          </a:p>
          <a:p>
            <a:r>
              <a:rPr lang="en-US" dirty="0"/>
              <a:t>Multistage performs poorly with turbid water </a:t>
            </a:r>
          </a:p>
          <a:p>
            <a:r>
              <a:rPr lang="en-US" dirty="0"/>
              <a:t>When might multistage be better than AguaClara?</a:t>
            </a:r>
          </a:p>
          <a:p>
            <a:endParaRPr lang="en-US" dirty="0"/>
          </a:p>
        </p:txBody>
      </p:sp>
      <p:pic>
        <p:nvPicPr>
          <p:cNvPr id="4" name="Picture 2"/>
          <p:cNvPicPr>
            <a:picLocks noChangeAspect="1" noChangeArrowheads="1"/>
          </p:cNvPicPr>
          <p:nvPr/>
        </p:nvPicPr>
        <p:blipFill>
          <a:blip r:embed="rId3" cstate="screen"/>
          <a:srcRect/>
          <a:stretch>
            <a:fillRect/>
          </a:stretch>
        </p:blipFill>
        <p:spPr bwMode="auto">
          <a:xfrm>
            <a:off x="6414448" y="1917509"/>
            <a:ext cx="2729552" cy="2047165"/>
          </a:xfrm>
          <a:prstGeom prst="rect">
            <a:avLst/>
          </a:prstGeom>
          <a:noFill/>
          <a:ln w="12700" cap="flat" cmpd="sng">
            <a:noFill/>
            <a:prstDash val="solid"/>
            <a:miter lim="800000"/>
            <a:headEnd type="none" w="lg" len="med"/>
            <a:tailEnd type="none" w="lg" len="med"/>
          </a:ln>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US"/>
              <a:t>Filtration Outline</a:t>
            </a:r>
            <a:endParaRPr lang="en-US" dirty="0"/>
          </a:p>
        </p:txBody>
      </p:sp>
      <p:sp>
        <p:nvSpPr>
          <p:cNvPr id="53251" name="Rectangle 3"/>
          <p:cNvSpPr>
            <a:spLocks noGrp="1" noChangeArrowheads="1"/>
          </p:cNvSpPr>
          <p:nvPr>
            <p:ph sz="half" idx="1"/>
          </p:nvPr>
        </p:nvSpPr>
        <p:spPr/>
        <p:txBody>
          <a:bodyPr/>
          <a:lstStyle/>
          <a:p>
            <a:r>
              <a:rPr lang="en-US" dirty="0"/>
              <a:t>Sand Filters</a:t>
            </a:r>
          </a:p>
          <a:p>
            <a:pPr lvl="1"/>
            <a:r>
              <a:rPr lang="en-US" dirty="0"/>
              <a:t>Slow sand (SSF)</a:t>
            </a:r>
          </a:p>
          <a:p>
            <a:pPr lvl="1"/>
            <a:r>
              <a:rPr lang="en-US" dirty="0"/>
              <a:t>Rough Gravel (RGF)</a:t>
            </a:r>
          </a:p>
          <a:p>
            <a:pPr lvl="1"/>
            <a:r>
              <a:rPr lang="en-US" dirty="0"/>
              <a:t>Dynamic Gravel (DGF)</a:t>
            </a:r>
          </a:p>
          <a:p>
            <a:pPr lvl="1"/>
            <a:r>
              <a:rPr lang="en-US" dirty="0"/>
              <a:t>Rapid (RSF)</a:t>
            </a:r>
          </a:p>
          <a:p>
            <a:pPr lvl="1"/>
            <a:r>
              <a:rPr lang="en-US" dirty="0"/>
              <a:t>Stacked Rapid (</a:t>
            </a:r>
            <a:r>
              <a:rPr lang="en-US" dirty="0" err="1"/>
              <a:t>StaRS</a:t>
            </a:r>
            <a:r>
              <a:rPr lang="en-US" dirty="0"/>
              <a:t>)</a:t>
            </a:r>
          </a:p>
          <a:p>
            <a:r>
              <a:rPr lang="en-US" dirty="0"/>
              <a:t>Range of applicability</a:t>
            </a:r>
          </a:p>
          <a:p>
            <a:r>
              <a:rPr lang="en-US" dirty="0"/>
              <a:t>Net Velocity</a:t>
            </a:r>
          </a:p>
          <a:p>
            <a:r>
              <a:rPr lang="en-US" dirty="0"/>
              <a:t>Hydraulics</a:t>
            </a:r>
          </a:p>
        </p:txBody>
      </p:sp>
      <p:sp>
        <p:nvSpPr>
          <p:cNvPr id="53253" name="Rectangle 5"/>
          <p:cNvSpPr>
            <a:spLocks noGrp="1" noChangeArrowheads="1"/>
          </p:cNvSpPr>
          <p:nvPr>
            <p:ph sz="half" idx="2"/>
          </p:nvPr>
        </p:nvSpPr>
        <p:spPr/>
        <p:txBody>
          <a:bodyPr/>
          <a:lstStyle/>
          <a:p>
            <a:r>
              <a:rPr lang="en-US" dirty="0"/>
              <a:t>Particle Capture theory</a:t>
            </a:r>
          </a:p>
          <a:p>
            <a:pPr lvl="1"/>
            <a:r>
              <a:rPr lang="en-US" dirty="0"/>
              <a:t>Transport</a:t>
            </a:r>
          </a:p>
          <a:p>
            <a:pPr lvl="1"/>
            <a:r>
              <a:rPr lang="en-US" dirty="0"/>
              <a:t>Dimensional Analysis </a:t>
            </a:r>
          </a:p>
          <a:p>
            <a:pPr lvl="1"/>
            <a:r>
              <a:rPr lang="en-US" dirty="0"/>
              <a:t>Model predictions</a:t>
            </a:r>
          </a:p>
          <a:p>
            <a:r>
              <a:rPr lang="en-US" dirty="0"/>
              <a:t>Methods to improve performance</a:t>
            </a:r>
          </a:p>
          <a:p>
            <a:pPr lvl="1"/>
            <a:endParaRPr lang="en-US"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0790" name="Picture 6 1"/>
          <p:cNvPicPr>
            <a:picLocks noChangeAspect="1" noChangeArrowheads="1"/>
          </p:cNvPicPr>
          <p:nvPr/>
        </p:nvPicPr>
        <p:blipFill>
          <a:blip r:embed="rId6" cstate="print"/>
          <a:srcRect/>
          <a:stretch>
            <a:fillRect/>
          </a:stretch>
        </p:blipFill>
        <p:spPr bwMode="auto">
          <a:xfrm rot="20346395">
            <a:off x="1367325" y="2713135"/>
            <a:ext cx="2623559" cy="1368462"/>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Net Velocity Concept for estimating plant size</a:t>
            </a:r>
          </a:p>
        </p:txBody>
      </p:sp>
      <p:pic>
        <p:nvPicPr>
          <p:cNvPr id="10"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794475" y="2118894"/>
            <a:ext cx="1678002" cy="383022"/>
          </a:xfrm>
          <a:prstGeom prst="rect">
            <a:avLst/>
          </a:prstGeom>
          <a:noFill/>
          <a:ln w="9525">
            <a:noFill/>
            <a:miter lim="800000"/>
            <a:headEnd/>
            <a:tailEnd/>
          </a:ln>
        </p:spPr>
      </p:pic>
      <p:sp>
        <p:nvSpPr>
          <p:cNvPr id="13" name="TextBox 12"/>
          <p:cNvSpPr txBox="1"/>
          <p:nvPr/>
        </p:nvSpPr>
        <p:spPr>
          <a:xfrm>
            <a:off x="4618310" y="4270621"/>
            <a:ext cx="4525690" cy="1569660"/>
          </a:xfrm>
          <a:prstGeom prst="rect">
            <a:avLst/>
          </a:prstGeom>
          <a:noFill/>
        </p:spPr>
        <p:txBody>
          <a:bodyPr wrap="square" rtlCol="0">
            <a:spAutoFit/>
          </a:bodyPr>
          <a:lstStyle/>
          <a:p>
            <a:r>
              <a:rPr lang="en-US" sz="2400" b="0" dirty="0"/>
              <a:t>Use this velocity to determine approximate total unit process area.</a:t>
            </a:r>
          </a:p>
          <a:p>
            <a:r>
              <a:rPr lang="en-US" sz="2400" b="0" dirty="0"/>
              <a:t>Similar approach for sizing any facility for comparison</a:t>
            </a:r>
          </a:p>
        </p:txBody>
      </p:sp>
      <p:pic>
        <p:nvPicPr>
          <p:cNvPr id="17" name="Picture 16"/>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239909" y="1953452"/>
            <a:ext cx="2409143" cy="597333"/>
          </a:xfrm>
          <a:prstGeom prst="rect">
            <a:avLst/>
          </a:prstGeom>
        </p:spPr>
      </p:pic>
      <p:pic>
        <p:nvPicPr>
          <p:cNvPr id="6" name="Picture 5"/>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239909" y="3873334"/>
            <a:ext cx="4108190" cy="597333"/>
          </a:xfrm>
          <a:prstGeom prst="rect">
            <a:avLst/>
          </a:prstGeom>
        </p:spPr>
      </p:pic>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235240" y="4697911"/>
            <a:ext cx="1694476" cy="562286"/>
          </a:xfrm>
          <a:prstGeom prst="rect">
            <a:avLst/>
          </a:prstGeom>
        </p:spPr>
      </p:pic>
      <p:pic>
        <p:nvPicPr>
          <p:cNvPr id="11" name="Picture 10"/>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235240" y="5688547"/>
            <a:ext cx="3812571" cy="665905"/>
          </a:xfrm>
          <a:prstGeom prst="rect">
            <a:avLst/>
          </a:prstGeom>
        </p:spPr>
      </p:pic>
      <p:sp>
        <p:nvSpPr>
          <p:cNvPr id="3" name="TextBox 2"/>
          <p:cNvSpPr txBox="1"/>
          <p:nvPr/>
        </p:nvSpPr>
        <p:spPr>
          <a:xfrm>
            <a:off x="4905633" y="2057452"/>
            <a:ext cx="4147504" cy="1815882"/>
          </a:xfrm>
          <a:prstGeom prst="rect">
            <a:avLst/>
          </a:prstGeom>
          <a:noFill/>
        </p:spPr>
        <p:txBody>
          <a:bodyPr wrap="square" rtlCol="0">
            <a:spAutoFit/>
          </a:bodyPr>
          <a:lstStyle/>
          <a:p>
            <a:r>
              <a:rPr lang="en-US" b="0" dirty="0"/>
              <a:t>Always check the velocity of unit processes to see if they are going to be cost effective</a:t>
            </a:r>
          </a:p>
        </p:txBody>
      </p:sp>
      <p:grpSp>
        <p:nvGrpSpPr>
          <p:cNvPr id="16" name="Group 15"/>
          <p:cNvGrpSpPr/>
          <p:nvPr/>
        </p:nvGrpSpPr>
        <p:grpSpPr>
          <a:xfrm>
            <a:off x="3472249" y="5857103"/>
            <a:ext cx="5671751" cy="593124"/>
            <a:chOff x="3472249" y="5857103"/>
            <a:chExt cx="5671751" cy="593124"/>
          </a:xfrm>
        </p:grpSpPr>
        <p:sp>
          <p:nvSpPr>
            <p:cNvPr id="4" name="Rounded Rectangle 3"/>
            <p:cNvSpPr/>
            <p:nvPr/>
          </p:nvSpPr>
          <p:spPr bwMode="auto">
            <a:xfrm>
              <a:off x="3472249" y="5857103"/>
              <a:ext cx="676398" cy="593124"/>
            </a:xfrm>
            <a:prstGeom prst="roundRect">
              <a:avLst/>
            </a:prstGeom>
            <a:no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15" name="TextBox 14"/>
            <p:cNvSpPr txBox="1"/>
            <p:nvPr/>
          </p:nvSpPr>
          <p:spPr>
            <a:xfrm>
              <a:off x="4618310" y="5988562"/>
              <a:ext cx="4525690" cy="461665"/>
            </a:xfrm>
            <a:prstGeom prst="rect">
              <a:avLst/>
            </a:prstGeom>
            <a:noFill/>
          </p:spPr>
          <p:txBody>
            <a:bodyPr wrap="square" rtlCol="0">
              <a:spAutoFit/>
            </a:bodyPr>
            <a:lstStyle/>
            <a:p>
              <a:r>
                <a:rPr lang="en-US" sz="2400" b="0" dirty="0"/>
                <a:t>This term dominates</a:t>
              </a:r>
            </a:p>
          </p:txBody>
        </p:sp>
        <p:cxnSp>
          <p:nvCxnSpPr>
            <p:cNvPr id="12" name="Straight Arrow Connector 11"/>
            <p:cNvCxnSpPr>
              <a:stCxn id="15" idx="1"/>
              <a:endCxn id="4" idx="3"/>
            </p:cNvCxnSpPr>
            <p:nvPr/>
          </p:nvCxnSpPr>
          <p:spPr bwMode="auto">
            <a:xfrm flipH="1" flipV="1">
              <a:off x="4148647" y="6153665"/>
              <a:ext cx="469663" cy="65730"/>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06876069"/>
              </p:ext>
            </p:extLst>
          </p:nvPr>
        </p:nvGraphicFramePr>
        <p:xfrm>
          <a:off x="27296" y="0"/>
          <a:ext cx="9076881" cy="4719320"/>
        </p:xfrm>
        <a:graphic>
          <a:graphicData uri="http://schemas.openxmlformats.org/drawingml/2006/table">
            <a:tbl>
              <a:tblPr firstRow="1" bandRow="1">
                <a:tableStyleId>{5C22544A-7EE6-4342-B048-85BDC9FD1C3A}</a:tableStyleId>
              </a:tblPr>
              <a:tblGrid>
                <a:gridCol w="1610435">
                  <a:extLst>
                    <a:ext uri="{9D8B030D-6E8A-4147-A177-3AD203B41FA5}">
                      <a16:colId xmlns:a16="http://schemas.microsoft.com/office/drawing/2014/main" val="20000"/>
                    </a:ext>
                  </a:extLst>
                </a:gridCol>
                <a:gridCol w="1001807">
                  <a:extLst>
                    <a:ext uri="{9D8B030D-6E8A-4147-A177-3AD203B41FA5}">
                      <a16:colId xmlns:a16="http://schemas.microsoft.com/office/drawing/2014/main" val="20001"/>
                    </a:ext>
                  </a:extLst>
                </a:gridCol>
                <a:gridCol w="2193169">
                  <a:extLst>
                    <a:ext uri="{9D8B030D-6E8A-4147-A177-3AD203B41FA5}">
                      <a16:colId xmlns:a16="http://schemas.microsoft.com/office/drawing/2014/main" val="20002"/>
                    </a:ext>
                  </a:extLst>
                </a:gridCol>
                <a:gridCol w="1245844">
                  <a:extLst>
                    <a:ext uri="{9D8B030D-6E8A-4147-A177-3AD203B41FA5}">
                      <a16:colId xmlns:a16="http://schemas.microsoft.com/office/drawing/2014/main" val="20003"/>
                    </a:ext>
                  </a:extLst>
                </a:gridCol>
                <a:gridCol w="1512813">
                  <a:extLst>
                    <a:ext uri="{9D8B030D-6E8A-4147-A177-3AD203B41FA5}">
                      <a16:colId xmlns:a16="http://schemas.microsoft.com/office/drawing/2014/main" val="20004"/>
                    </a:ext>
                  </a:extLst>
                </a:gridCol>
                <a:gridCol w="1512813">
                  <a:extLst>
                    <a:ext uri="{9D8B030D-6E8A-4147-A177-3AD203B41FA5}">
                      <a16:colId xmlns:a16="http://schemas.microsoft.com/office/drawing/2014/main" val="20005"/>
                    </a:ext>
                  </a:extLst>
                </a:gridCol>
              </a:tblGrid>
              <a:tr h="370840">
                <a:tc>
                  <a:txBody>
                    <a:bodyPr/>
                    <a:lstStyle/>
                    <a:p>
                      <a:r>
                        <a:rPr lang="en-US" dirty="0"/>
                        <a:t>Filter type</a:t>
                      </a:r>
                    </a:p>
                  </a:txBody>
                  <a:tcPr/>
                </a:tc>
                <a:tc>
                  <a:txBody>
                    <a:bodyPr/>
                    <a:lstStyle/>
                    <a:p>
                      <a:r>
                        <a:rPr lang="en-US" dirty="0"/>
                        <a:t>Velocity (mm/s)</a:t>
                      </a:r>
                    </a:p>
                  </a:txBody>
                  <a:tcPr/>
                </a:tc>
                <a:tc>
                  <a:txBody>
                    <a:bodyPr/>
                    <a:lstStyle/>
                    <a:p>
                      <a:r>
                        <a:rPr lang="en-US" dirty="0"/>
                        <a:t>Cleaning</a:t>
                      </a:r>
                    </a:p>
                  </a:txBody>
                  <a:tcPr/>
                </a:tc>
                <a:tc>
                  <a:txBody>
                    <a:bodyPr/>
                    <a:lstStyle/>
                    <a:p>
                      <a:r>
                        <a:rPr lang="en-US" dirty="0"/>
                        <a:t>Max (NTU)</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pC</a:t>
                      </a:r>
                      <a:r>
                        <a:rPr lang="en-US" dirty="0"/>
                        <a:t>*</a:t>
                      </a:r>
                    </a:p>
                    <a:p>
                      <a:endParaRPr lang="en-US" dirty="0"/>
                    </a:p>
                  </a:txBody>
                  <a:tcPr/>
                </a:tc>
                <a:tc>
                  <a:txBody>
                    <a:bodyPr/>
                    <a:lstStyle/>
                    <a:p>
                      <a:r>
                        <a:rPr lang="en-US" dirty="0"/>
                        <a:t>Area (m</a:t>
                      </a:r>
                      <a:r>
                        <a:rPr lang="en-US" baseline="30000" dirty="0"/>
                        <a:t>2</a:t>
                      </a:r>
                      <a:r>
                        <a:rPr lang="en-US" dirty="0"/>
                        <a:t>) for 1 L/s</a:t>
                      </a:r>
                    </a:p>
                  </a:txBody>
                  <a:tcPr/>
                </a:tc>
                <a:extLst>
                  <a:ext uri="{0D108BD9-81ED-4DB2-BD59-A6C34878D82A}">
                    <a16:rowId xmlns:a16="http://schemas.microsoft.com/office/drawing/2014/main" val="10000"/>
                  </a:ext>
                </a:extLst>
              </a:tr>
              <a:tr h="370840">
                <a:tc>
                  <a:txBody>
                    <a:bodyPr/>
                    <a:lstStyle/>
                    <a:p>
                      <a:r>
                        <a:rPr lang="en-US" dirty="0"/>
                        <a:t>Dynamic</a:t>
                      </a:r>
                    </a:p>
                  </a:txBody>
                  <a:tcPr>
                    <a:solidFill>
                      <a:schemeClr val="accent2">
                        <a:lumMod val="20000"/>
                        <a:lumOff val="80000"/>
                      </a:schemeClr>
                    </a:solidFill>
                  </a:tcPr>
                </a:tc>
                <a:tc>
                  <a:txBody>
                    <a:bodyPr/>
                    <a:lstStyle/>
                    <a:p>
                      <a:r>
                        <a:rPr lang="en-US" dirty="0"/>
                        <a:t>0.4</a:t>
                      </a:r>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endParaRPr lang="en-US"/>
                    </a:p>
                  </a:txBody>
                  <a:tcPr>
                    <a:solidFill>
                      <a:schemeClr val="accent2">
                        <a:lumMod val="20000"/>
                        <a:lumOff val="80000"/>
                      </a:schemeClr>
                    </a:solidFill>
                  </a:tcPr>
                </a:tc>
                <a:tc>
                  <a:txBody>
                    <a:bodyPr/>
                    <a:lstStyle/>
                    <a:p>
                      <a:r>
                        <a:rPr lang="en-US" dirty="0"/>
                        <a:t>0</a:t>
                      </a:r>
                    </a:p>
                  </a:txBody>
                  <a:tcPr>
                    <a:solidFill>
                      <a:schemeClr val="accent2">
                        <a:lumMod val="20000"/>
                        <a:lumOff val="80000"/>
                      </a:schemeClr>
                    </a:solidFill>
                  </a:tcPr>
                </a:tc>
                <a:tc>
                  <a:txBody>
                    <a:bodyPr/>
                    <a:lstStyle/>
                    <a:p>
                      <a:r>
                        <a:rPr lang="en-US" dirty="0"/>
                        <a:t>2.5</a:t>
                      </a:r>
                    </a:p>
                  </a:txBody>
                  <a:tcPr>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r>
                        <a:rPr lang="en-US" dirty="0"/>
                        <a:t>Roughing</a:t>
                      </a:r>
                      <a:r>
                        <a:rPr lang="en-US" baseline="30000" dirty="0"/>
                        <a:t>1</a:t>
                      </a:r>
                      <a:endParaRPr lang="en-US" dirty="0"/>
                    </a:p>
                  </a:txBody>
                  <a:tcPr>
                    <a:solidFill>
                      <a:schemeClr val="accent2">
                        <a:lumMod val="20000"/>
                        <a:lumOff val="80000"/>
                      </a:schemeClr>
                    </a:solidFill>
                  </a:tcPr>
                </a:tc>
                <a:tc>
                  <a:txBody>
                    <a:bodyPr/>
                    <a:lstStyle/>
                    <a:p>
                      <a:r>
                        <a:rPr lang="en-US" dirty="0"/>
                        <a:t>0.17</a:t>
                      </a:r>
                    </a:p>
                  </a:txBody>
                  <a:tcPr>
                    <a:solidFill>
                      <a:schemeClr val="accent2">
                        <a:lumMod val="20000"/>
                        <a:lumOff val="80000"/>
                      </a:schemeClr>
                    </a:solidFill>
                  </a:tcPr>
                </a:tc>
                <a:tc>
                  <a:txBody>
                    <a:bodyPr/>
                    <a:lstStyle/>
                    <a:p>
                      <a:r>
                        <a:rPr lang="en-US" dirty="0"/>
                        <a:t>5.5 mm/s </a:t>
                      </a:r>
                      <a:r>
                        <a:rPr lang="en-US" dirty="0" err="1"/>
                        <a:t>downflow</a:t>
                      </a:r>
                      <a:endParaRPr lang="en-US" dirty="0"/>
                    </a:p>
                  </a:txBody>
                  <a:tcPr>
                    <a:solidFill>
                      <a:schemeClr val="accent2">
                        <a:lumMod val="20000"/>
                        <a:lumOff val="80000"/>
                      </a:schemeClr>
                    </a:solidFill>
                  </a:tcPr>
                </a:tc>
                <a:tc>
                  <a:txBody>
                    <a:bodyPr/>
                    <a:lstStyle/>
                    <a:p>
                      <a:endParaRPr lang="en-US" dirty="0"/>
                    </a:p>
                  </a:txBody>
                  <a:tcPr>
                    <a:solidFill>
                      <a:schemeClr val="accent2">
                        <a:lumMod val="20000"/>
                        <a:lumOff val="80000"/>
                      </a:schemeClr>
                    </a:solidFill>
                  </a:tcPr>
                </a:tc>
                <a:tc>
                  <a:txBody>
                    <a:bodyPr/>
                    <a:lstStyle/>
                    <a:p>
                      <a:r>
                        <a:rPr lang="en-US" dirty="0"/>
                        <a:t>0.5</a:t>
                      </a:r>
                      <a:r>
                        <a:rPr lang="en-US" baseline="30000" dirty="0"/>
                        <a:t>2</a:t>
                      </a:r>
                      <a:endParaRPr lang="en-US" dirty="0"/>
                    </a:p>
                  </a:txBody>
                  <a:tcPr>
                    <a:solidFill>
                      <a:schemeClr val="accent2">
                        <a:lumMod val="20000"/>
                        <a:lumOff val="80000"/>
                      </a:schemeClr>
                    </a:solidFill>
                  </a:tcPr>
                </a:tc>
                <a:tc>
                  <a:txBody>
                    <a:bodyPr/>
                    <a:lstStyle/>
                    <a:p>
                      <a:r>
                        <a:rPr lang="en-US" dirty="0"/>
                        <a:t>5.9</a:t>
                      </a:r>
                    </a:p>
                  </a:txBody>
                  <a:tcPr>
                    <a:solidFill>
                      <a:schemeClr val="accent2">
                        <a:lumMod val="20000"/>
                        <a:lumOff val="80000"/>
                      </a:schemeClr>
                    </a:solidFill>
                  </a:tcPr>
                </a:tc>
                <a:extLst>
                  <a:ext uri="{0D108BD9-81ED-4DB2-BD59-A6C34878D82A}">
                    <a16:rowId xmlns:a16="http://schemas.microsoft.com/office/drawing/2014/main" val="10002"/>
                  </a:ext>
                </a:extLst>
              </a:tr>
              <a:tr h="370840">
                <a:tc>
                  <a:txBody>
                    <a:bodyPr/>
                    <a:lstStyle/>
                    <a:p>
                      <a:r>
                        <a:rPr lang="en-US" dirty="0"/>
                        <a:t>Slow</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0.04</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Scrape surface</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10</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0.8</a:t>
                      </a:r>
                      <a:r>
                        <a:rPr lang="en-US" baseline="30000" dirty="0"/>
                        <a:t>2</a:t>
                      </a:r>
                      <a:endParaRPr lang="en-US" dirty="0"/>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lang="en-US" dirty="0"/>
                        <a:t>25</a:t>
                      </a:r>
                    </a:p>
                  </a:txBody>
                  <a:tcPr>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0003"/>
                  </a:ext>
                </a:extLst>
              </a:tr>
              <a:tr h="370840">
                <a:tc>
                  <a:txBody>
                    <a:bodyPr/>
                    <a:lstStyle/>
                    <a:p>
                      <a:r>
                        <a:rPr lang="en-US" b="1" dirty="0"/>
                        <a:t>Multistage</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0.03</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endParaRPr lang="en-US" dirty="0"/>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100</a:t>
                      </a:r>
                      <a:r>
                        <a:rPr lang="en-US" baseline="30000" dirty="0"/>
                        <a:t>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1.3</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tc>
                  <a:txBody>
                    <a:bodyPr/>
                    <a:lstStyle/>
                    <a:p>
                      <a:r>
                        <a:rPr lang="en-US" dirty="0"/>
                        <a:t>33.4</a:t>
                      </a:r>
                    </a:p>
                  </a:txBody>
                  <a:tcPr>
                    <a:lnT w="12700" cap="flat" cmpd="sng" algn="ctr">
                      <a:solidFill>
                        <a:schemeClr val="tx1"/>
                      </a:solidFill>
                      <a:prstDash val="solid"/>
                      <a:round/>
                      <a:headEnd type="none" w="med" len="med"/>
                      <a:tailEnd type="none" w="med" len="med"/>
                    </a:lnT>
                    <a:solidFill>
                      <a:schemeClr val="accent2">
                        <a:lumMod val="40000"/>
                        <a:lumOff val="60000"/>
                      </a:schemeClr>
                    </a:solidFill>
                  </a:tcPr>
                </a:tc>
                <a:extLst>
                  <a:ext uri="{0D108BD9-81ED-4DB2-BD59-A6C34878D82A}">
                    <a16:rowId xmlns:a16="http://schemas.microsoft.com/office/drawing/2014/main" val="10004"/>
                  </a:ext>
                </a:extLst>
              </a:tr>
              <a:tr h="370840">
                <a:tc>
                  <a:txBody>
                    <a:bodyPr/>
                    <a:lstStyle/>
                    <a:p>
                      <a:r>
                        <a:rPr lang="en-US" dirty="0"/>
                        <a:t>Rapid</a:t>
                      </a:r>
                    </a:p>
                  </a:txBody>
                  <a:tcPr>
                    <a:solidFill>
                      <a:srgbClr val="BEF6E3"/>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0.7 – 2.8 </a:t>
                      </a:r>
                      <a:endParaRPr lang="en-US" dirty="0"/>
                    </a:p>
                  </a:txBody>
                  <a:tcPr>
                    <a:solidFill>
                      <a:srgbClr val="BEF6E3"/>
                    </a:solidFill>
                  </a:tcPr>
                </a:tc>
                <a:tc>
                  <a:txBody>
                    <a:bodyPr/>
                    <a:lstStyle/>
                    <a:p>
                      <a:r>
                        <a:rPr lang="en-US" dirty="0"/>
                        <a:t>11 mm/s backwash</a:t>
                      </a:r>
                    </a:p>
                  </a:txBody>
                  <a:tcPr>
                    <a:solidFill>
                      <a:srgbClr val="BEF6E3"/>
                    </a:solidFill>
                  </a:tcPr>
                </a:tc>
                <a:tc>
                  <a:txBody>
                    <a:bodyPr/>
                    <a:lstStyle/>
                    <a:p>
                      <a:r>
                        <a:rPr lang="en-US" dirty="0"/>
                        <a:t>5</a:t>
                      </a:r>
                      <a:r>
                        <a:rPr lang="en-US" baseline="30000" dirty="0"/>
                        <a:t>5</a:t>
                      </a:r>
                      <a:endParaRPr lang="en-US" dirty="0"/>
                    </a:p>
                  </a:txBody>
                  <a:tcPr>
                    <a:solidFill>
                      <a:srgbClr val="BEF6E3"/>
                    </a:solidFill>
                  </a:tcPr>
                </a:tc>
                <a:tc>
                  <a:txBody>
                    <a:bodyPr/>
                    <a:lstStyle/>
                    <a:p>
                      <a:r>
                        <a:rPr lang="en-US" dirty="0"/>
                        <a:t>1</a:t>
                      </a:r>
                    </a:p>
                  </a:txBody>
                  <a:tcPr>
                    <a:solidFill>
                      <a:srgbClr val="BEF6E3"/>
                    </a:solidFill>
                  </a:tcPr>
                </a:tc>
                <a:tc>
                  <a:txBody>
                    <a:bodyPr/>
                    <a:lstStyle/>
                    <a:p>
                      <a:r>
                        <a:rPr lang="en-US" dirty="0"/>
                        <a:t>0.55</a:t>
                      </a:r>
                    </a:p>
                  </a:txBody>
                  <a:tcPr>
                    <a:solidFill>
                      <a:srgbClr val="BEF6E3"/>
                    </a:solidFill>
                  </a:tcPr>
                </a:tc>
                <a:extLst>
                  <a:ext uri="{0D108BD9-81ED-4DB2-BD59-A6C34878D82A}">
                    <a16:rowId xmlns:a16="http://schemas.microsoft.com/office/drawing/2014/main" val="10005"/>
                  </a:ext>
                </a:extLst>
              </a:tr>
              <a:tr h="370840">
                <a:tc>
                  <a:txBody>
                    <a:bodyPr/>
                    <a:lstStyle/>
                    <a:p>
                      <a:r>
                        <a:rPr lang="en-US" dirty="0"/>
                        <a:t>Entrance</a:t>
                      </a:r>
                    </a:p>
                  </a:txBody>
                  <a:tcPr>
                    <a:solidFill>
                      <a:schemeClr val="tx2">
                        <a:lumMod val="10000"/>
                        <a:lumOff val="90000"/>
                      </a:schemeClr>
                    </a:solidFill>
                  </a:tcPr>
                </a:tc>
                <a:tc>
                  <a:txBody>
                    <a:bodyPr/>
                    <a:lstStyle/>
                    <a:p>
                      <a:r>
                        <a:rPr lang="en-US" dirty="0"/>
                        <a:t>8</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0.125</a:t>
                      </a:r>
                    </a:p>
                  </a:txBody>
                  <a:tcPr>
                    <a:solidFill>
                      <a:schemeClr val="tx2">
                        <a:lumMod val="10000"/>
                        <a:lumOff val="90000"/>
                      </a:schemeClr>
                    </a:solidFill>
                  </a:tcPr>
                </a:tc>
                <a:extLst>
                  <a:ext uri="{0D108BD9-81ED-4DB2-BD59-A6C34878D82A}">
                    <a16:rowId xmlns:a16="http://schemas.microsoft.com/office/drawing/2014/main" val="10006"/>
                  </a:ext>
                </a:extLst>
              </a:tr>
              <a:tr h="370840">
                <a:tc>
                  <a:txBody>
                    <a:bodyPr/>
                    <a:lstStyle/>
                    <a:p>
                      <a:r>
                        <a:rPr lang="en-US" dirty="0"/>
                        <a:t>Flocculation</a:t>
                      </a:r>
                    </a:p>
                  </a:txBody>
                  <a:tcPr>
                    <a:solidFill>
                      <a:schemeClr val="tx2">
                        <a:lumMod val="10000"/>
                        <a:lumOff val="90000"/>
                      </a:schemeClr>
                    </a:solidFill>
                  </a:tcPr>
                </a:tc>
                <a:tc>
                  <a:txBody>
                    <a:bodyPr/>
                    <a:lstStyle/>
                    <a:p>
                      <a:r>
                        <a:rPr lang="en-US" dirty="0"/>
                        <a:t>4</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0.25</a:t>
                      </a:r>
                    </a:p>
                  </a:txBody>
                  <a:tcPr>
                    <a:solidFill>
                      <a:schemeClr val="tx2">
                        <a:lumMod val="10000"/>
                        <a:lumOff val="90000"/>
                      </a:schemeClr>
                    </a:solidFill>
                  </a:tcPr>
                </a:tc>
                <a:extLst>
                  <a:ext uri="{0D108BD9-81ED-4DB2-BD59-A6C34878D82A}">
                    <a16:rowId xmlns:a16="http://schemas.microsoft.com/office/drawing/2014/main" val="10007"/>
                  </a:ext>
                </a:extLst>
              </a:tr>
              <a:tr h="370840">
                <a:tc>
                  <a:txBody>
                    <a:bodyPr/>
                    <a:lstStyle/>
                    <a:p>
                      <a:r>
                        <a:rPr lang="en-US" dirty="0"/>
                        <a:t>Sedimentation</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2.5</a:t>
                      </a:r>
                    </a:p>
                  </a:txBody>
                  <a:tcPr>
                    <a:solidFill>
                      <a:schemeClr val="tx2">
                        <a:lumMod val="10000"/>
                        <a:lumOff val="90000"/>
                      </a:schemeClr>
                    </a:solidFill>
                  </a:tcPr>
                </a:tc>
                <a:tc>
                  <a:txBody>
                    <a:bodyPr/>
                    <a:lstStyle/>
                    <a:p>
                      <a:r>
                        <a:rPr lang="en-US" dirty="0"/>
                        <a:t>1</a:t>
                      </a:r>
                    </a:p>
                  </a:txBody>
                  <a:tcPr>
                    <a:solidFill>
                      <a:schemeClr val="tx2">
                        <a:lumMod val="10000"/>
                        <a:lumOff val="90000"/>
                      </a:schemeClr>
                    </a:solidFill>
                  </a:tcPr>
                </a:tc>
                <a:extLst>
                  <a:ext uri="{0D108BD9-81ED-4DB2-BD59-A6C34878D82A}">
                    <a16:rowId xmlns:a16="http://schemas.microsoft.com/office/drawing/2014/main" val="10008"/>
                  </a:ext>
                </a:extLst>
              </a:tr>
              <a:tr h="370840">
                <a:tc>
                  <a:txBody>
                    <a:bodyPr/>
                    <a:lstStyle/>
                    <a:p>
                      <a:r>
                        <a:rPr lang="en-US" dirty="0"/>
                        <a:t>Floc Hopper</a:t>
                      </a:r>
                    </a:p>
                  </a:txBody>
                  <a:tcPr>
                    <a:solidFill>
                      <a:schemeClr val="tx2">
                        <a:lumMod val="10000"/>
                        <a:lumOff val="90000"/>
                      </a:schemeClr>
                    </a:solidFill>
                  </a:tcPr>
                </a:tc>
                <a:tc>
                  <a:txBody>
                    <a:bodyPr/>
                    <a:lstStyle/>
                    <a:p>
                      <a:r>
                        <a:rPr lang="en-US" dirty="0"/>
                        <a:t>5</a:t>
                      </a:r>
                    </a:p>
                  </a:txBody>
                  <a:tcPr>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endParaRPr lang="en-US" dirty="0"/>
                    </a:p>
                  </a:txBody>
                  <a:tcPr>
                    <a:solidFill>
                      <a:schemeClr val="tx2">
                        <a:lumMod val="10000"/>
                        <a:lumOff val="90000"/>
                      </a:schemeClr>
                    </a:solidFill>
                  </a:tcPr>
                </a:tc>
                <a:tc>
                  <a:txBody>
                    <a:bodyPr/>
                    <a:lstStyle/>
                    <a:p>
                      <a:r>
                        <a:rPr lang="en-US" dirty="0"/>
                        <a:t>0.2</a:t>
                      </a:r>
                    </a:p>
                  </a:txBody>
                  <a:tcPr>
                    <a:solidFill>
                      <a:schemeClr val="tx2">
                        <a:lumMod val="10000"/>
                        <a:lumOff val="90000"/>
                      </a:schemeClr>
                    </a:solidFill>
                  </a:tcPr>
                </a:tc>
                <a:extLst>
                  <a:ext uri="{0D108BD9-81ED-4DB2-BD59-A6C34878D82A}">
                    <a16:rowId xmlns:a16="http://schemas.microsoft.com/office/drawing/2014/main" val="10009"/>
                  </a:ext>
                </a:extLst>
              </a:tr>
              <a:tr h="370840">
                <a:tc>
                  <a:txBody>
                    <a:bodyPr/>
                    <a:lstStyle/>
                    <a:p>
                      <a:r>
                        <a:rPr lang="en-US" dirty="0"/>
                        <a:t>Stacked</a:t>
                      </a:r>
                      <a:r>
                        <a:rPr lang="en-US" baseline="0" dirty="0"/>
                        <a:t> Rapid</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1.8 x 6</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11 mm/s backwash</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3</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1</a:t>
                      </a:r>
                      <a:r>
                        <a:rPr lang="en-US" baseline="30000" dirty="0"/>
                        <a:t>6</a:t>
                      </a:r>
                      <a:endParaRPr lang="en-US" dirty="0"/>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r>
                        <a:rPr lang="en-US" dirty="0"/>
                        <a:t>0.093</a:t>
                      </a:r>
                    </a:p>
                  </a:txBody>
                  <a:tcPr>
                    <a:lnB w="1270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010"/>
                  </a:ext>
                </a:extLst>
              </a:tr>
              <a:tr h="370840">
                <a:tc>
                  <a:txBody>
                    <a:bodyPr/>
                    <a:lstStyle/>
                    <a:p>
                      <a:r>
                        <a:rPr lang="en-US" b="1" dirty="0"/>
                        <a:t>AguaClara</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0.6</a:t>
                      </a:r>
                      <a:r>
                        <a:rPr lang="en-US" baseline="30000" dirty="0"/>
                        <a:t>3</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1000</a:t>
                      </a:r>
                      <a:r>
                        <a:rPr lang="en-US" baseline="30000" dirty="0"/>
                        <a:t>5</a:t>
                      </a:r>
                      <a:endParaRPr lang="en-US" dirty="0"/>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3.5</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tc>
                  <a:txBody>
                    <a:bodyPr/>
                    <a:lstStyle/>
                    <a:p>
                      <a:r>
                        <a:rPr lang="en-US" dirty="0"/>
                        <a:t>1.67</a:t>
                      </a:r>
                    </a:p>
                  </a:txBody>
                  <a:tcPr>
                    <a:lnT w="12700" cap="flat" cmpd="sng" algn="ctr">
                      <a:solidFill>
                        <a:schemeClr val="tx1"/>
                      </a:solidFill>
                      <a:prstDash val="solid"/>
                      <a:round/>
                      <a:headEnd type="none" w="med" len="med"/>
                      <a:tailEnd type="none" w="med" len="med"/>
                    </a:lnT>
                    <a:solidFill>
                      <a:schemeClr val="tx2">
                        <a:lumMod val="25000"/>
                        <a:lumOff val="75000"/>
                      </a:schemeClr>
                    </a:solidFill>
                  </a:tcPr>
                </a:tc>
                <a:extLst>
                  <a:ext uri="{0D108BD9-81ED-4DB2-BD59-A6C34878D82A}">
                    <a16:rowId xmlns:a16="http://schemas.microsoft.com/office/drawing/2014/main" val="10011"/>
                  </a:ext>
                </a:extLst>
              </a:tr>
            </a:tbl>
          </a:graphicData>
        </a:graphic>
      </p:graphicFrame>
      <p:sp>
        <p:nvSpPr>
          <p:cNvPr id="4" name="TextBox 3"/>
          <p:cNvSpPr txBox="1"/>
          <p:nvPr/>
        </p:nvSpPr>
        <p:spPr>
          <a:xfrm>
            <a:off x="0" y="4924035"/>
            <a:ext cx="8981631" cy="2062103"/>
          </a:xfrm>
          <a:prstGeom prst="rect">
            <a:avLst/>
          </a:prstGeom>
          <a:noFill/>
        </p:spPr>
        <p:txBody>
          <a:bodyPr wrap="square" rtlCol="0">
            <a:spAutoFit/>
          </a:bodyPr>
          <a:lstStyle/>
          <a:p>
            <a:r>
              <a:rPr lang="en-US" sz="1600" b="0" dirty="0"/>
              <a:t>1 Roughing is up flow in layers</a:t>
            </a:r>
          </a:p>
          <a:p>
            <a:r>
              <a:rPr lang="en-US" sz="1600" b="0" dirty="0"/>
              <a:t>2 Based on table 5.7 https://confluence.cornell.edu/download/attachments/90755680/FiME+CINARA.pdf </a:t>
            </a:r>
          </a:p>
          <a:p>
            <a:r>
              <a:rPr lang="en-US" sz="1600" b="0" dirty="0"/>
              <a:t>3 Net velocity for scaling total plan view area of facility.</a:t>
            </a:r>
          </a:p>
          <a:p>
            <a:r>
              <a:rPr lang="en-US" sz="1600" b="0" dirty="0"/>
              <a:t>4 This assumes a target of 5 NTU in the effluent</a:t>
            </a:r>
          </a:p>
          <a:p>
            <a:r>
              <a:rPr lang="en-US" sz="1600" b="0" dirty="0"/>
              <a:t>5 Assumes a target of 0.3 NTU in the effluent (based on performance of the </a:t>
            </a:r>
            <a:r>
              <a:rPr lang="en-US" sz="1600" b="0" dirty="0" err="1"/>
              <a:t>Atima</a:t>
            </a:r>
            <a:r>
              <a:rPr lang="en-US" sz="1600" b="0" dirty="0"/>
              <a:t> plant)</a:t>
            </a:r>
          </a:p>
          <a:p>
            <a:r>
              <a:rPr lang="en-US" sz="1600" b="0" dirty="0"/>
              <a:t>6 Data from Tamara.</a:t>
            </a:r>
          </a:p>
          <a:p>
            <a:r>
              <a:rPr lang="en-US" sz="1600" b="0" dirty="0"/>
              <a:t>The 32 L/s plant at San Nicolas has 5.5 m</a:t>
            </a:r>
            <a:r>
              <a:rPr lang="en-US" sz="1600" b="0" baseline="30000" dirty="0"/>
              <a:t>2</a:t>
            </a:r>
            <a:r>
              <a:rPr lang="en-US" sz="1600" b="0" dirty="0"/>
              <a:t> per L/s = 0.18 mm/s (includes chemical room, bathroom, office)</a:t>
            </a:r>
          </a:p>
          <a:p>
            <a:endParaRPr lang="en-US" sz="1600" b="0" dirty="0"/>
          </a:p>
        </p:txBody>
      </p:sp>
      <p:sp>
        <p:nvSpPr>
          <p:cNvPr id="5" name="Rounded Rectangle 4"/>
          <p:cNvSpPr/>
          <p:nvPr/>
        </p:nvSpPr>
        <p:spPr bwMode="auto">
          <a:xfrm>
            <a:off x="7626477" y="1838922"/>
            <a:ext cx="493452" cy="256464"/>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Rounded Rectangle 5"/>
          <p:cNvSpPr/>
          <p:nvPr/>
        </p:nvSpPr>
        <p:spPr bwMode="auto">
          <a:xfrm>
            <a:off x="7614285" y="4408374"/>
            <a:ext cx="493452"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Rounded Rectangle 6"/>
          <p:cNvSpPr/>
          <p:nvPr/>
        </p:nvSpPr>
        <p:spPr bwMode="auto">
          <a:xfrm>
            <a:off x="1639716" y="2939001"/>
            <a:ext cx="400050"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ounded Rectangle 7"/>
          <p:cNvSpPr/>
          <p:nvPr/>
        </p:nvSpPr>
        <p:spPr bwMode="auto">
          <a:xfrm>
            <a:off x="3011804" y="6401766"/>
            <a:ext cx="1194435" cy="2667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factor of 20 matters!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4307" y="1448532"/>
            <a:ext cx="5305650" cy="5409468"/>
          </a:xfrm>
        </p:spPr>
      </p:pic>
    </p:spTree>
    <p:extLst>
      <p:ext uri="{BB962C8B-B14F-4D97-AF65-F5344CB8AC3E}">
        <p14:creationId xmlns:p14="http://schemas.microsoft.com/office/powerpoint/2010/main" val="250799164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effectLst/>
        </p:spPr>
        <p:txBody>
          <a:bodyPr/>
          <a:lstStyle/>
          <a:p>
            <a:r>
              <a:rPr lang="en-US"/>
              <a:t>Rapid Sand Filter </a:t>
            </a:r>
            <a:br>
              <a:rPr lang="en-US"/>
            </a:br>
            <a:r>
              <a:rPr lang="en-US"/>
              <a:t>(Conventional US Treatment)</a:t>
            </a:r>
          </a:p>
        </p:txBody>
      </p:sp>
      <p:sp>
        <p:nvSpPr>
          <p:cNvPr id="29699" name="Rectangle 3"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9700"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9701"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9702" name="Rectangle 6" descr="Cork"/>
          <p:cNvSpPr>
            <a:spLocks noChangeArrowheads="1"/>
          </p:cNvSpPr>
          <p:nvPr/>
        </p:nvSpPr>
        <p:spPr bwMode="auto">
          <a:xfrm>
            <a:off x="2324100" y="4262438"/>
            <a:ext cx="3175000" cy="8429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Sand</a:t>
            </a:r>
          </a:p>
        </p:txBody>
      </p:sp>
      <p:sp>
        <p:nvSpPr>
          <p:cNvPr id="29703"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latin typeface="Book Antiqua" pitchFamily="18" charset="0"/>
              </a:rPr>
              <a:t>Gravel</a:t>
            </a:r>
          </a:p>
        </p:txBody>
      </p:sp>
      <p:sp>
        <p:nvSpPr>
          <p:cNvPr id="29704"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29705"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9706"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9707" name="Text Box 11"/>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29708" name="Text Box 12"/>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29709" name="Text Box 13"/>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29710" name="Text Box 14"/>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29711" name="Rectangle 15" descr="Sand"/>
          <p:cNvSpPr>
            <a:spLocks noChangeArrowheads="1"/>
          </p:cNvSpPr>
          <p:nvPr/>
        </p:nvSpPr>
        <p:spPr bwMode="auto">
          <a:xfrm>
            <a:off x="2324100" y="3708400"/>
            <a:ext cx="3175000" cy="5540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dirty="0">
                <a:latin typeface="Book Antiqua" pitchFamily="18" charset="0"/>
              </a:rPr>
              <a:t>Anthracite</a:t>
            </a:r>
          </a:p>
        </p:txBody>
      </p:sp>
      <p:sp>
        <p:nvSpPr>
          <p:cNvPr id="29712" name="Text Box 16"/>
          <p:cNvSpPr txBox="1">
            <a:spLocks noChangeArrowheads="1"/>
          </p:cNvSpPr>
          <p:nvPr/>
        </p:nvSpPr>
        <p:spPr bwMode="auto">
          <a:xfrm>
            <a:off x="5716588" y="3049588"/>
            <a:ext cx="1284287" cy="289560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Size</a:t>
            </a:r>
          </a:p>
          <a:p>
            <a:pPr algn="ctr">
              <a:lnSpc>
                <a:spcPct val="20000"/>
              </a:lnSpc>
              <a:spcBef>
                <a:spcPct val="50000"/>
              </a:spcBef>
            </a:pPr>
            <a:r>
              <a:rPr lang="en-US" sz="2000" b="0" dirty="0">
                <a:latin typeface="Book Antiqua" pitchFamily="18" charset="0"/>
              </a:rPr>
              <a:t>(mm)</a:t>
            </a:r>
          </a:p>
          <a:p>
            <a:pPr algn="ctr">
              <a:spcBef>
                <a:spcPct val="50000"/>
              </a:spcBef>
            </a:pPr>
            <a:r>
              <a:rPr lang="en-US" sz="2000" b="0" dirty="0">
                <a:latin typeface="Book Antiqua" pitchFamily="18" charset="0"/>
              </a:rPr>
              <a:t>0.70</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0.45 - 0.55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5 - 60</a:t>
            </a:r>
          </a:p>
        </p:txBody>
      </p:sp>
      <p:sp>
        <p:nvSpPr>
          <p:cNvPr id="29713" name="Text Box 17"/>
          <p:cNvSpPr txBox="1">
            <a:spLocks noChangeArrowheads="1"/>
          </p:cNvSpPr>
          <p:nvPr/>
        </p:nvSpPr>
        <p:spPr bwMode="auto">
          <a:xfrm>
            <a:off x="7021513" y="3005138"/>
            <a:ext cx="10509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dirty="0">
                <a:latin typeface="Book Antiqua" pitchFamily="18" charset="0"/>
              </a:rPr>
              <a:t>Specific</a:t>
            </a:r>
          </a:p>
          <a:p>
            <a:pPr algn="ctr">
              <a:lnSpc>
                <a:spcPct val="30000"/>
              </a:lnSpc>
              <a:spcBef>
                <a:spcPct val="50000"/>
              </a:spcBef>
            </a:pPr>
            <a:r>
              <a:rPr lang="en-US" sz="2000" b="0" dirty="0">
                <a:latin typeface="Book Antiqua" pitchFamily="18" charset="0"/>
              </a:rPr>
              <a:t>Gravity</a:t>
            </a:r>
          </a:p>
          <a:p>
            <a:pPr algn="ctr">
              <a:spcBef>
                <a:spcPct val="50000"/>
              </a:spcBef>
            </a:pPr>
            <a:r>
              <a:rPr lang="en-US" sz="2000" b="0" dirty="0">
                <a:latin typeface="Book Antiqua" pitchFamily="18" charset="0"/>
              </a:rPr>
              <a:t>1.6</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a:p>
            <a:pPr algn="ctr">
              <a:spcBef>
                <a:spcPct val="50000"/>
              </a:spcBef>
            </a:pPr>
            <a:endParaRPr lang="en-US" sz="2000" b="0" dirty="0">
              <a:latin typeface="Book Antiqua" pitchFamily="18" charset="0"/>
            </a:endParaRPr>
          </a:p>
          <a:p>
            <a:pPr algn="ctr">
              <a:spcBef>
                <a:spcPct val="50000"/>
              </a:spcBef>
            </a:pPr>
            <a:r>
              <a:rPr lang="en-US" sz="2000" b="0" dirty="0">
                <a:latin typeface="Book Antiqua" pitchFamily="18" charset="0"/>
              </a:rPr>
              <a:t>2.65</a:t>
            </a:r>
          </a:p>
        </p:txBody>
      </p:sp>
      <p:sp>
        <p:nvSpPr>
          <p:cNvPr id="29714" name="Text Box 18"/>
          <p:cNvSpPr txBox="1">
            <a:spLocks noChangeArrowheads="1"/>
          </p:cNvSpPr>
          <p:nvPr/>
        </p:nvSpPr>
        <p:spPr bwMode="auto">
          <a:xfrm>
            <a:off x="8108950" y="2987675"/>
            <a:ext cx="885825" cy="2927350"/>
          </a:xfrm>
          <a:prstGeom prst="rect">
            <a:avLst/>
          </a:prstGeom>
          <a:noFill/>
          <a:ln w="50800">
            <a:noFill/>
            <a:miter lim="800000"/>
            <a:headEnd type="none" w="sm" len="sm"/>
            <a:tailEnd type="none" w="med" len="sm"/>
          </a:ln>
          <a:effectLst/>
        </p:spPr>
        <p:txBody>
          <a:bodyPr wrap="none" anchor="ctr">
            <a:spAutoFit/>
          </a:bodyPr>
          <a:lstStyle/>
          <a:p>
            <a:pPr algn="ctr">
              <a:spcBef>
                <a:spcPct val="50000"/>
              </a:spcBef>
            </a:pPr>
            <a:r>
              <a:rPr lang="en-US" sz="2000" b="0">
                <a:latin typeface="Book Antiqua" pitchFamily="18" charset="0"/>
              </a:rPr>
              <a:t>Depth</a:t>
            </a:r>
          </a:p>
          <a:p>
            <a:pPr algn="ctr">
              <a:lnSpc>
                <a:spcPct val="30000"/>
              </a:lnSpc>
              <a:spcBef>
                <a:spcPct val="50000"/>
              </a:spcBef>
            </a:pPr>
            <a:r>
              <a:rPr lang="en-US" sz="2000" b="0">
                <a:latin typeface="Book Antiqua" pitchFamily="18" charset="0"/>
              </a:rPr>
              <a:t>(cm)</a:t>
            </a:r>
          </a:p>
          <a:p>
            <a:pPr algn="ctr">
              <a:spcBef>
                <a:spcPct val="50000"/>
              </a:spcBef>
            </a:pPr>
            <a:r>
              <a:rPr lang="en-US" sz="2000" b="0">
                <a:latin typeface="Book Antiqua" pitchFamily="18" charset="0"/>
              </a:rPr>
              <a:t>30</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a:p>
            <a:pPr algn="ctr">
              <a:spcBef>
                <a:spcPct val="50000"/>
              </a:spcBef>
            </a:pPr>
            <a:endParaRPr lang="en-US" sz="2000" b="0">
              <a:latin typeface="Book Antiqua" pitchFamily="18" charset="0"/>
            </a:endParaRPr>
          </a:p>
          <a:p>
            <a:pPr algn="ctr">
              <a:spcBef>
                <a:spcPct val="50000"/>
              </a:spcBef>
            </a:pPr>
            <a:r>
              <a:rPr lang="en-US" sz="2000" b="0">
                <a:latin typeface="Book Antiqua" pitchFamily="18" charset="0"/>
              </a:rPr>
              <a:t>45</a:t>
            </a:r>
          </a:p>
        </p:txBody>
      </p:sp>
      <p:grpSp>
        <p:nvGrpSpPr>
          <p:cNvPr id="29715" name="Group 19"/>
          <p:cNvGrpSpPr>
            <a:grpSpLocks/>
          </p:cNvGrpSpPr>
          <p:nvPr/>
        </p:nvGrpSpPr>
        <p:grpSpPr bwMode="auto">
          <a:xfrm>
            <a:off x="2336800" y="6007100"/>
            <a:ext cx="3122613" cy="203200"/>
            <a:chOff x="1472" y="3784"/>
            <a:chExt cx="1967" cy="128"/>
          </a:xfrm>
        </p:grpSpPr>
        <p:sp>
          <p:nvSpPr>
            <p:cNvPr id="29716"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7"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8"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19"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0"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1"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2"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3"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4"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5"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6"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7"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8"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29"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0"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1"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2"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3"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4"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5"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736"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9737" name="Group 41"/>
          <p:cNvGrpSpPr>
            <a:grpSpLocks/>
          </p:cNvGrpSpPr>
          <p:nvPr/>
        </p:nvGrpSpPr>
        <p:grpSpPr bwMode="auto">
          <a:xfrm rot="5400000">
            <a:off x="1524000" y="5772150"/>
            <a:ext cx="228600" cy="241300"/>
            <a:chOff x="4332" y="1144"/>
            <a:chExt cx="176" cy="328"/>
          </a:xfrm>
        </p:grpSpPr>
        <p:sp>
          <p:nvSpPr>
            <p:cNvPr id="29738"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39"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9740" name="Group 44"/>
          <p:cNvGrpSpPr>
            <a:grpSpLocks/>
          </p:cNvGrpSpPr>
          <p:nvPr/>
        </p:nvGrpSpPr>
        <p:grpSpPr bwMode="auto">
          <a:xfrm rot="5400000">
            <a:off x="5511800" y="6165850"/>
            <a:ext cx="228600" cy="241300"/>
            <a:chOff x="4332" y="1144"/>
            <a:chExt cx="176" cy="328"/>
          </a:xfrm>
        </p:grpSpPr>
        <p:sp>
          <p:nvSpPr>
            <p:cNvPr id="29741"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9742"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29743"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29744"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28600"/>
            <a:ext cx="6107373" cy="1143000"/>
          </a:xfrm>
        </p:spPr>
        <p:txBody>
          <a:bodyPr/>
          <a:lstStyle/>
          <a:p>
            <a:r>
              <a:rPr lang="en-US" dirty="0"/>
              <a:t>Rapid Sand Filter Design</a:t>
            </a:r>
          </a:p>
        </p:txBody>
      </p:sp>
      <p:sp>
        <p:nvSpPr>
          <p:cNvPr id="31747" name="Rectangle 3 1"/>
          <p:cNvSpPr>
            <a:spLocks noGrp="1" noChangeArrowheads="1"/>
          </p:cNvSpPr>
          <p:nvPr>
            <p:ph idx="1"/>
          </p:nvPr>
        </p:nvSpPr>
        <p:spPr/>
        <p:txBody>
          <a:bodyPr/>
          <a:lstStyle/>
          <a:p>
            <a:r>
              <a:rPr lang="en-US" dirty="0"/>
              <a:t>Filter media</a:t>
            </a:r>
          </a:p>
          <a:p>
            <a:pPr lvl="1"/>
            <a:r>
              <a:rPr lang="en-US" dirty="0"/>
              <a:t>silica sand and anthracite coal</a:t>
            </a:r>
          </a:p>
          <a:p>
            <a:pPr lvl="1"/>
            <a:r>
              <a:rPr lang="en-US" dirty="0"/>
              <a:t>non-uniform media will stratify with _______ particles at the top</a:t>
            </a:r>
          </a:p>
          <a:p>
            <a:r>
              <a:rPr lang="en-US" dirty="0"/>
              <a:t>Filtration approach velocities</a:t>
            </a:r>
          </a:p>
          <a:p>
            <a:pPr lvl="1"/>
            <a:r>
              <a:rPr lang="en-US" dirty="0"/>
              <a:t>0.7 – 2.8 mm/s</a:t>
            </a:r>
          </a:p>
          <a:p>
            <a:r>
              <a:rPr lang="en-US" dirty="0"/>
              <a:t>Backwash approach velocities</a:t>
            </a:r>
          </a:p>
          <a:p>
            <a:pPr lvl="1"/>
            <a:r>
              <a:rPr lang="en-US" dirty="0"/>
              <a:t>set to obtain a bed porosity, </a:t>
            </a:r>
            <a:r>
              <a:rPr lang="en-US" dirty="0">
                <a:latin typeface="Symbol" pitchFamily="18" charset="2"/>
              </a:rPr>
              <a:t>f</a:t>
            </a:r>
            <a:r>
              <a:rPr lang="en-US" dirty="0"/>
              <a:t>, of 0.65 to 0.70</a:t>
            </a:r>
          </a:p>
          <a:p>
            <a:pPr lvl="1"/>
            <a:r>
              <a:rPr lang="en-US" dirty="0"/>
              <a:t>Fluidized bed</a:t>
            </a:r>
          </a:p>
          <a:p>
            <a:pPr lvl="1"/>
            <a:endParaRPr lang="en-US" dirty="0"/>
          </a:p>
          <a:p>
            <a:pPr lvl="1"/>
            <a:endParaRPr lang="en-US" dirty="0"/>
          </a:p>
        </p:txBody>
      </p:sp>
      <p:sp>
        <p:nvSpPr>
          <p:cNvPr id="31748" name="Comment 4"/>
          <p:cNvSpPr>
            <a:spLocks noChangeArrowheads="1"/>
          </p:cNvSpPr>
          <p:nvPr/>
        </p:nvSpPr>
        <p:spPr bwMode="auto">
          <a:xfrm>
            <a:off x="6663354" y="2628461"/>
            <a:ext cx="1393330" cy="584775"/>
          </a:xfrm>
          <a:prstGeom prst="rect">
            <a:avLst/>
          </a:prstGeom>
          <a:noFill/>
          <a:ln w="12700">
            <a:noFill/>
            <a:miter lim="800000"/>
            <a:headEnd type="none" w="sm" len="sm"/>
            <a:tailEnd type="none" w="sm" len="sm"/>
          </a:ln>
          <a:effectLst/>
        </p:spPr>
        <p:txBody>
          <a:bodyPr wrap="none">
            <a:spAutoFit/>
          </a:bodyPr>
          <a:lstStyle/>
          <a:p>
            <a:r>
              <a:rPr lang="en-US" sz="3200" b="0" dirty="0">
                <a:solidFill>
                  <a:schemeClr val="folHlink"/>
                </a:solidFill>
              </a:rPr>
              <a:t>smaller</a:t>
            </a:r>
          </a:p>
        </p:txBody>
      </p:sp>
      <p:sp>
        <p:nvSpPr>
          <p:cNvPr id="8" name="TextBox 7"/>
          <p:cNvSpPr txBox="1"/>
          <p:nvPr/>
        </p:nvSpPr>
        <p:spPr>
          <a:xfrm>
            <a:off x="943897" y="6334780"/>
            <a:ext cx="6272294" cy="523220"/>
          </a:xfrm>
          <a:prstGeom prst="rect">
            <a:avLst/>
          </a:prstGeom>
          <a:noFill/>
        </p:spPr>
        <p:txBody>
          <a:bodyPr wrap="none" rtlCol="0">
            <a:spAutoFit/>
          </a:bodyPr>
          <a:lstStyle/>
          <a:p>
            <a:r>
              <a:rPr lang="en-US" b="0" dirty="0">
                <a:solidFill>
                  <a:schemeClr val="accent4"/>
                </a:solidFill>
              </a:rPr>
              <a:t>Similar in size to AguaClara </a:t>
            </a:r>
            <a:r>
              <a:rPr lang="en-US" b="0" dirty="0" err="1">
                <a:solidFill>
                  <a:schemeClr val="accent4"/>
                </a:solidFill>
              </a:rPr>
              <a:t>Sed</a:t>
            </a:r>
            <a:r>
              <a:rPr lang="en-US" b="0" dirty="0">
                <a:solidFill>
                  <a:schemeClr val="accent4"/>
                </a:solidFill>
              </a:rPr>
              <a:t> (1 mm/s)</a:t>
            </a:r>
          </a:p>
        </p:txBody>
      </p:sp>
      <p:grpSp>
        <p:nvGrpSpPr>
          <p:cNvPr id="2" name="Group 1"/>
          <p:cNvGrpSpPr/>
          <p:nvPr/>
        </p:nvGrpSpPr>
        <p:grpSpPr>
          <a:xfrm>
            <a:off x="6663354" y="17866"/>
            <a:ext cx="2511946" cy="2438731"/>
            <a:chOff x="1447800" y="1892300"/>
            <a:chExt cx="4432300" cy="4686300"/>
          </a:xfrm>
        </p:grpSpPr>
        <p:sp>
          <p:nvSpPr>
            <p:cNvPr id="6" name="Rectangle 3 2" descr="Granite"/>
            <p:cNvSpPr>
              <a:spLocks noChangeArrowheads="1"/>
            </p:cNvSpPr>
            <p:nvPr/>
          </p:nvSpPr>
          <p:spPr bwMode="auto">
            <a:xfrm>
              <a:off x="1498600" y="1892300"/>
              <a:ext cx="4267200" cy="468630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7" name="Rectangle 4"/>
            <p:cNvSpPr>
              <a:spLocks noChangeArrowheads="1"/>
            </p:cNvSpPr>
            <p:nvPr/>
          </p:nvSpPr>
          <p:spPr bwMode="auto">
            <a:xfrm>
              <a:off x="2324100" y="1892300"/>
              <a:ext cx="3175000" cy="571500"/>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9" name="Rectangle 5"/>
            <p:cNvSpPr>
              <a:spLocks noChangeArrowheads="1"/>
            </p:cNvSpPr>
            <p:nvPr/>
          </p:nvSpPr>
          <p:spPr bwMode="auto">
            <a:xfrm>
              <a:off x="2324100" y="2247900"/>
              <a:ext cx="3175000" cy="14605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0" name="Rectangle 6" descr="Cork"/>
            <p:cNvSpPr>
              <a:spLocks noChangeArrowheads="1"/>
            </p:cNvSpPr>
            <p:nvPr/>
          </p:nvSpPr>
          <p:spPr bwMode="auto">
            <a:xfrm>
              <a:off x="2324100" y="4262438"/>
              <a:ext cx="3175000" cy="842962"/>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1" name="Rectangle 7"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sp>
          <p:nvSpPr>
            <p:cNvPr id="12" name="Freeform 8"/>
            <p:cNvSpPr>
              <a:spLocks/>
            </p:cNvSpPr>
            <p:nvPr/>
          </p:nvSpPr>
          <p:spPr bwMode="auto">
            <a:xfrm>
              <a:off x="3606800" y="27432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13" name="Freeform 9"/>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14" name="Rectangle 10"/>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15" name="Rectangle 15" descr="Sand"/>
            <p:cNvSpPr>
              <a:spLocks noChangeArrowheads="1"/>
            </p:cNvSpPr>
            <p:nvPr/>
          </p:nvSpPr>
          <p:spPr bwMode="auto">
            <a:xfrm>
              <a:off x="2324100" y="3708400"/>
              <a:ext cx="3175000" cy="554038"/>
            </a:xfrm>
            <a:prstGeom prst="rect">
              <a:avLst/>
            </a:prstGeom>
            <a:blipFill dpi="0" rotWithShape="0">
              <a:blip r:embed="rId6"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dirty="0">
                <a:latin typeface="Book Antiqua" pitchFamily="18" charset="0"/>
              </a:endParaRPr>
            </a:p>
          </p:txBody>
        </p:sp>
        <p:grpSp>
          <p:nvGrpSpPr>
            <p:cNvPr id="16" name="Group 19"/>
            <p:cNvGrpSpPr>
              <a:grpSpLocks/>
            </p:cNvGrpSpPr>
            <p:nvPr/>
          </p:nvGrpSpPr>
          <p:grpSpPr bwMode="auto">
            <a:xfrm>
              <a:off x="2336800" y="6007100"/>
              <a:ext cx="3122613" cy="203200"/>
              <a:chOff x="1472" y="3784"/>
              <a:chExt cx="1967" cy="128"/>
            </a:xfrm>
          </p:grpSpPr>
          <p:sp>
            <p:nvSpPr>
              <p:cNvPr id="17" name="Rectangle 20"/>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8" name="Rectangle 21"/>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19" name="Rectangle 22"/>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0" name="Rectangle 23"/>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4"/>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5"/>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26"/>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27"/>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28"/>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29"/>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0"/>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1"/>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2"/>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3"/>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4"/>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5"/>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36"/>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37"/>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38"/>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39"/>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0"/>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8" name="Group 41"/>
            <p:cNvGrpSpPr>
              <a:grpSpLocks/>
            </p:cNvGrpSpPr>
            <p:nvPr/>
          </p:nvGrpSpPr>
          <p:grpSpPr bwMode="auto">
            <a:xfrm rot="5400000">
              <a:off x="1524000" y="5772150"/>
              <a:ext cx="228600" cy="241300"/>
              <a:chOff x="4332" y="1144"/>
              <a:chExt cx="176" cy="328"/>
            </a:xfrm>
          </p:grpSpPr>
          <p:sp>
            <p:nvSpPr>
              <p:cNvPr id="39" name="AutoShape 42"/>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0" name="AutoShape 43"/>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41" name="Group 44"/>
            <p:cNvGrpSpPr>
              <a:grpSpLocks/>
            </p:cNvGrpSpPr>
            <p:nvPr/>
          </p:nvGrpSpPr>
          <p:grpSpPr bwMode="auto">
            <a:xfrm rot="5400000">
              <a:off x="5511800" y="6165850"/>
              <a:ext cx="228600" cy="241300"/>
              <a:chOff x="4332" y="1144"/>
              <a:chExt cx="176" cy="328"/>
            </a:xfrm>
          </p:grpSpPr>
          <p:sp>
            <p:nvSpPr>
              <p:cNvPr id="42"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43"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44" name="Line 47"/>
            <p:cNvSpPr>
              <a:spLocks noChangeShapeType="1"/>
            </p:cNvSpPr>
            <p:nvPr/>
          </p:nvSpPr>
          <p:spPr bwMode="auto">
            <a:xfrm flipH="1">
              <a:off x="1701800" y="6311900"/>
              <a:ext cx="1270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45" name="Line 48"/>
            <p:cNvSpPr>
              <a:spLocks noChangeShapeType="1"/>
            </p:cNvSpPr>
            <p:nvPr/>
          </p:nvSpPr>
          <p:spPr bwMode="auto">
            <a:xfrm>
              <a:off x="1498600" y="4559300"/>
              <a:ext cx="3175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grpSp>
      <p:sp>
        <p:nvSpPr>
          <p:cNvPr id="3" name="TextBox 2"/>
          <p:cNvSpPr txBox="1"/>
          <p:nvPr/>
        </p:nvSpPr>
        <p:spPr>
          <a:xfrm>
            <a:off x="6568820" y="3507475"/>
            <a:ext cx="2497551" cy="1569660"/>
          </a:xfrm>
          <a:prstGeom prst="rect">
            <a:avLst/>
          </a:prstGeom>
          <a:noFill/>
        </p:spPr>
        <p:txBody>
          <a:bodyPr wrap="square" rtlCol="0">
            <a:spAutoFit/>
          </a:bodyPr>
          <a:lstStyle/>
          <a:p>
            <a:r>
              <a:rPr lang="en-US" sz="2400" b="0" dirty="0"/>
              <a:t>Does water speed up or slow down when it enters the sand?</a:t>
            </a:r>
          </a:p>
        </p:txBody>
      </p:sp>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7320054" y="5896995"/>
            <a:ext cx="1539854" cy="714163"/>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8"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descr="Granite"/>
          <p:cNvSpPr>
            <a:spLocks noChangeArrowheads="1"/>
          </p:cNvSpPr>
          <p:nvPr/>
        </p:nvSpPr>
        <p:spPr bwMode="auto">
          <a:xfrm>
            <a:off x="1498600" y="1892300"/>
            <a:ext cx="4267200" cy="4686300"/>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32771" name="Rectangle 3"/>
          <p:cNvSpPr>
            <a:spLocks noChangeArrowheads="1"/>
          </p:cNvSpPr>
          <p:nvPr/>
        </p:nvSpPr>
        <p:spPr bwMode="auto">
          <a:xfrm>
            <a:off x="2324100" y="1892300"/>
            <a:ext cx="3175000" cy="914400"/>
          </a:xfrm>
          <a:prstGeom prst="rect">
            <a:avLst/>
          </a:prstGeom>
          <a:solidFill>
            <a:schemeClr val="bg1"/>
          </a:solidFill>
          <a:ln w="12700">
            <a:solidFill>
              <a:schemeClr val="bg2"/>
            </a:solidFill>
            <a:miter lim="800000"/>
            <a:headEnd type="none" w="sm" len="sm"/>
            <a:tailEnd type="none" w="med" len="sm"/>
          </a:ln>
          <a:effectLst/>
        </p:spPr>
        <p:txBody>
          <a:bodyPr wrap="none" anchor="ctr"/>
          <a:lstStyle/>
          <a:p>
            <a:endParaRPr lang="en-US"/>
          </a:p>
        </p:txBody>
      </p:sp>
      <p:sp>
        <p:nvSpPr>
          <p:cNvPr id="32772" name="Rectangle 4"/>
          <p:cNvSpPr>
            <a:spLocks noChangeArrowheads="1"/>
          </p:cNvSpPr>
          <p:nvPr/>
        </p:nvSpPr>
        <p:spPr bwMode="auto">
          <a:xfrm>
            <a:off x="2324100" y="2806700"/>
            <a:ext cx="3175000" cy="330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32773" name="Rectangle 5" descr="Cork"/>
          <p:cNvSpPr>
            <a:spLocks noChangeArrowheads="1"/>
          </p:cNvSpPr>
          <p:nvPr/>
        </p:nvSpPr>
        <p:spPr bwMode="auto">
          <a:xfrm>
            <a:off x="2324100" y="3957638"/>
            <a:ext cx="3175000" cy="1147762"/>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Sand</a:t>
            </a:r>
          </a:p>
        </p:txBody>
      </p:sp>
      <p:sp>
        <p:nvSpPr>
          <p:cNvPr id="32774" name="Rectangle 6" descr="Large confetti"/>
          <p:cNvSpPr>
            <a:spLocks noChangeArrowheads="1"/>
          </p:cNvSpPr>
          <p:nvPr/>
        </p:nvSpPr>
        <p:spPr bwMode="auto">
          <a:xfrm>
            <a:off x="2324100" y="5105400"/>
            <a:ext cx="3175000" cy="901700"/>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Gravel</a:t>
            </a:r>
          </a:p>
        </p:txBody>
      </p:sp>
      <p:sp>
        <p:nvSpPr>
          <p:cNvPr id="32775" name="Freeform 7"/>
          <p:cNvSpPr>
            <a:spLocks/>
          </p:cNvSpPr>
          <p:nvPr/>
        </p:nvSpPr>
        <p:spPr bwMode="auto">
          <a:xfrm>
            <a:off x="3606800" y="2832100"/>
            <a:ext cx="482600" cy="325438"/>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50800" cap="flat" cmpd="sng">
            <a:solidFill>
              <a:srgbClr val="003300"/>
            </a:solidFill>
            <a:prstDash val="solid"/>
            <a:round/>
            <a:headEnd type="none" w="sm" len="sm"/>
            <a:tailEnd type="none" w="med" len="sm"/>
          </a:ln>
          <a:effectLst/>
        </p:spPr>
        <p:txBody>
          <a:bodyPr wrap="none" anchor="ctr"/>
          <a:lstStyle/>
          <a:p>
            <a:endParaRPr lang="en-US"/>
          </a:p>
        </p:txBody>
      </p:sp>
      <p:sp>
        <p:nvSpPr>
          <p:cNvPr id="32776" name="Freeform 8"/>
          <p:cNvSpPr>
            <a:spLocks/>
          </p:cNvSpPr>
          <p:nvPr/>
        </p:nvSpPr>
        <p:spPr bwMode="auto">
          <a:xfrm>
            <a:off x="1473200" y="2463800"/>
            <a:ext cx="863600" cy="3543300"/>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bg1"/>
          </a:solidFill>
          <a:ln w="12700" cap="flat" cmpd="sng">
            <a:noFill/>
            <a:prstDash val="solid"/>
            <a:round/>
            <a:headEnd type="none" w="sm" len="sm"/>
            <a:tailEnd type="none" w="med" len="sm"/>
          </a:ln>
          <a:effectLst/>
        </p:spPr>
        <p:txBody>
          <a:bodyPr wrap="none" anchor="ctr"/>
          <a:lstStyle/>
          <a:p>
            <a:endParaRPr lang="en-US"/>
          </a:p>
        </p:txBody>
      </p:sp>
      <p:sp>
        <p:nvSpPr>
          <p:cNvPr id="32777" name="Rectangle 9"/>
          <p:cNvSpPr>
            <a:spLocks noChangeArrowheads="1"/>
          </p:cNvSpPr>
          <p:nvPr/>
        </p:nvSpPr>
        <p:spPr bwMode="auto">
          <a:xfrm>
            <a:off x="1447800" y="6210300"/>
            <a:ext cx="4432300" cy="203200"/>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32778" name="Text Box 10"/>
          <p:cNvSpPr txBox="1">
            <a:spLocks noChangeArrowheads="1"/>
          </p:cNvSpPr>
          <p:nvPr/>
        </p:nvSpPr>
        <p:spPr bwMode="auto">
          <a:xfrm>
            <a:off x="46038" y="4262438"/>
            <a:ext cx="1438275"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Influent</a:t>
            </a:r>
          </a:p>
        </p:txBody>
      </p:sp>
      <p:sp>
        <p:nvSpPr>
          <p:cNvPr id="32779" name="Text Box 11"/>
          <p:cNvSpPr txBox="1">
            <a:spLocks noChangeArrowheads="1"/>
          </p:cNvSpPr>
          <p:nvPr/>
        </p:nvSpPr>
        <p:spPr bwMode="auto">
          <a:xfrm>
            <a:off x="398463" y="5589588"/>
            <a:ext cx="1085850"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Drain</a:t>
            </a:r>
          </a:p>
        </p:txBody>
      </p:sp>
      <p:sp>
        <p:nvSpPr>
          <p:cNvPr id="32780" name="Text Box 12"/>
          <p:cNvSpPr txBox="1">
            <a:spLocks noChangeArrowheads="1"/>
          </p:cNvSpPr>
          <p:nvPr/>
        </p:nvSpPr>
        <p:spPr bwMode="auto">
          <a:xfrm>
            <a:off x="34925" y="6059488"/>
            <a:ext cx="1449388" cy="519112"/>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Effluent</a:t>
            </a:r>
          </a:p>
        </p:txBody>
      </p:sp>
      <p:sp>
        <p:nvSpPr>
          <p:cNvPr id="32781" name="Text Box 13"/>
          <p:cNvSpPr txBox="1">
            <a:spLocks noChangeArrowheads="1"/>
          </p:cNvSpPr>
          <p:nvPr/>
        </p:nvSpPr>
        <p:spPr bwMode="auto">
          <a:xfrm>
            <a:off x="5762625" y="6007100"/>
            <a:ext cx="2063750" cy="519113"/>
          </a:xfrm>
          <a:prstGeom prst="rect">
            <a:avLst/>
          </a:prstGeom>
          <a:noFill/>
          <a:ln w="50800">
            <a:noFill/>
            <a:miter lim="800000"/>
            <a:headEnd type="none" w="sm" len="sm"/>
            <a:tailEnd type="none" w="med" len="sm"/>
          </a:ln>
          <a:effectLst/>
        </p:spPr>
        <p:txBody>
          <a:bodyPr wrap="none" anchor="ctr">
            <a:spAutoFit/>
          </a:bodyPr>
          <a:lstStyle/>
          <a:p>
            <a:r>
              <a:rPr lang="en-US" b="0">
                <a:latin typeface="Book Antiqua" pitchFamily="18" charset="0"/>
              </a:rPr>
              <a:t>Wash water</a:t>
            </a:r>
          </a:p>
        </p:txBody>
      </p:sp>
      <p:sp>
        <p:nvSpPr>
          <p:cNvPr id="32782" name="Rectangle 14" descr="Sand"/>
          <p:cNvSpPr>
            <a:spLocks noChangeArrowheads="1"/>
          </p:cNvSpPr>
          <p:nvPr/>
        </p:nvSpPr>
        <p:spPr bwMode="auto">
          <a:xfrm>
            <a:off x="2324100" y="3124200"/>
            <a:ext cx="3175000" cy="833438"/>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r>
              <a:rPr lang="en-US" b="0">
                <a:solidFill>
                  <a:schemeClr val="bg2"/>
                </a:solidFill>
                <a:latin typeface="Book Antiqua" pitchFamily="18" charset="0"/>
              </a:rPr>
              <a:t>Anthracite</a:t>
            </a:r>
          </a:p>
        </p:txBody>
      </p:sp>
      <p:grpSp>
        <p:nvGrpSpPr>
          <p:cNvPr id="32783" name="Group 15"/>
          <p:cNvGrpSpPr>
            <a:grpSpLocks/>
          </p:cNvGrpSpPr>
          <p:nvPr/>
        </p:nvGrpSpPr>
        <p:grpSpPr bwMode="auto">
          <a:xfrm>
            <a:off x="2336800" y="6007100"/>
            <a:ext cx="3122613" cy="203200"/>
            <a:chOff x="1472" y="3784"/>
            <a:chExt cx="1967" cy="128"/>
          </a:xfrm>
        </p:grpSpPr>
        <p:sp>
          <p:nvSpPr>
            <p:cNvPr id="32784" name="Rectangle 16"/>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5" name="Rectangle 17"/>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6" name="Rectangle 18"/>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7" name="Rectangle 19"/>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8" name="Rectangle 20"/>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89" name="Rectangle 21"/>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0" name="Rectangle 22"/>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1" name="Rectangle 23"/>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2" name="Rectangle 24"/>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3" name="Rectangle 25"/>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4" name="Rectangle 26"/>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5" name="Rectangle 27"/>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6" name="Rectangle 28"/>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7" name="Rectangle 29"/>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8" name="Rectangle 30"/>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799" name="Rectangle 31"/>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0" name="Rectangle 32"/>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1" name="Rectangle 33"/>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2" name="Rectangle 34"/>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3" name="Rectangle 35"/>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804" name="Rectangle 36"/>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32805" name="Group 37"/>
          <p:cNvGrpSpPr>
            <a:grpSpLocks/>
          </p:cNvGrpSpPr>
          <p:nvPr/>
        </p:nvGrpSpPr>
        <p:grpSpPr bwMode="auto">
          <a:xfrm rot="5400000">
            <a:off x="1524000" y="5772150"/>
            <a:ext cx="228600" cy="241300"/>
            <a:chOff x="4332" y="1144"/>
            <a:chExt cx="176" cy="328"/>
          </a:xfrm>
        </p:grpSpPr>
        <p:sp>
          <p:nvSpPr>
            <p:cNvPr id="32806" name="AutoShape 38"/>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07" name="AutoShape 39"/>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32808" name="Group 40"/>
          <p:cNvGrpSpPr>
            <a:grpSpLocks/>
          </p:cNvGrpSpPr>
          <p:nvPr/>
        </p:nvGrpSpPr>
        <p:grpSpPr bwMode="auto">
          <a:xfrm rot="5400000">
            <a:off x="1536700" y="6191250"/>
            <a:ext cx="228600" cy="241300"/>
            <a:chOff x="4332" y="1144"/>
            <a:chExt cx="176" cy="328"/>
          </a:xfrm>
        </p:grpSpPr>
        <p:sp>
          <p:nvSpPr>
            <p:cNvPr id="32809" name="AutoShape 41"/>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0" name="AutoShape 42"/>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1" name="Freeform 43"/>
          <p:cNvSpPr>
            <a:spLocks/>
          </p:cNvSpPr>
          <p:nvPr/>
        </p:nvSpPr>
        <p:spPr bwMode="auto">
          <a:xfrm>
            <a:off x="1790700" y="2451100"/>
            <a:ext cx="558800" cy="1993900"/>
          </a:xfrm>
          <a:custGeom>
            <a:avLst/>
            <a:gdLst/>
            <a:ahLst/>
            <a:cxnLst>
              <a:cxn ang="0">
                <a:pos x="328" y="0"/>
              </a:cxn>
              <a:cxn ang="0">
                <a:pos x="0" y="0"/>
              </a:cxn>
              <a:cxn ang="0">
                <a:pos x="0" y="1256"/>
              </a:cxn>
              <a:cxn ang="0">
                <a:pos x="152" y="1256"/>
              </a:cxn>
              <a:cxn ang="0">
                <a:pos x="152" y="200"/>
              </a:cxn>
              <a:cxn ang="0">
                <a:pos x="336" y="200"/>
              </a:cxn>
            </a:cxnLst>
            <a:rect l="0" t="0" r="r" b="b"/>
            <a:pathLst>
              <a:path w="336" h="1256">
                <a:moveTo>
                  <a:pt x="328" y="0"/>
                </a:moveTo>
                <a:lnTo>
                  <a:pt x="0" y="0"/>
                </a:lnTo>
                <a:lnTo>
                  <a:pt x="0" y="1256"/>
                </a:lnTo>
                <a:lnTo>
                  <a:pt x="152" y="1256"/>
                </a:lnTo>
                <a:lnTo>
                  <a:pt x="152" y="200"/>
                </a:lnTo>
                <a:lnTo>
                  <a:pt x="336" y="200"/>
                </a:lnTo>
              </a:path>
            </a:pathLst>
          </a:custGeom>
          <a:solidFill>
            <a:schemeClr val="bg1"/>
          </a:solidFill>
          <a:ln w="12700" cap="flat" cmpd="sng">
            <a:solidFill>
              <a:schemeClr val="bg2"/>
            </a:solidFill>
            <a:prstDash val="solid"/>
            <a:round/>
            <a:headEnd type="none" w="sm" len="sm"/>
            <a:tailEnd type="none" w="med" len="sm"/>
          </a:ln>
          <a:effectLst/>
        </p:spPr>
        <p:txBody>
          <a:bodyPr wrap="none" anchor="ctr"/>
          <a:lstStyle/>
          <a:p>
            <a:endParaRPr lang="en-US"/>
          </a:p>
        </p:txBody>
      </p:sp>
      <p:grpSp>
        <p:nvGrpSpPr>
          <p:cNvPr id="32812" name="Group 44"/>
          <p:cNvGrpSpPr>
            <a:grpSpLocks/>
          </p:cNvGrpSpPr>
          <p:nvPr/>
        </p:nvGrpSpPr>
        <p:grpSpPr bwMode="auto">
          <a:xfrm rot="5400000">
            <a:off x="1524000" y="4438650"/>
            <a:ext cx="228600" cy="241300"/>
            <a:chOff x="4332" y="1144"/>
            <a:chExt cx="176" cy="328"/>
          </a:xfrm>
        </p:grpSpPr>
        <p:sp>
          <p:nvSpPr>
            <p:cNvPr id="32813" name="AutoShape 45"/>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32814" name="AutoShape 46"/>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sp>
        <p:nvSpPr>
          <p:cNvPr id="32815" name="Line 47"/>
          <p:cNvSpPr>
            <a:spLocks noChangeShapeType="1"/>
          </p:cNvSpPr>
          <p:nvPr/>
        </p:nvSpPr>
        <p:spPr bwMode="auto">
          <a:xfrm flipH="1">
            <a:off x="4953000" y="6299200"/>
            <a:ext cx="889000" cy="0"/>
          </a:xfrm>
          <a:prstGeom prst="line">
            <a:avLst/>
          </a:prstGeom>
          <a:noFill/>
          <a:ln w="50800">
            <a:solidFill>
              <a:schemeClr val="tx1"/>
            </a:solidFill>
            <a:round/>
            <a:headEnd type="none" w="sm" len="sm"/>
            <a:tailEnd type="triangle" w="med" len="sm"/>
          </a:ln>
          <a:effectLst/>
        </p:spPr>
        <p:txBody>
          <a:bodyPr wrap="none" anchor="ctr"/>
          <a:lstStyle/>
          <a:p>
            <a:endParaRPr lang="en-US"/>
          </a:p>
        </p:txBody>
      </p:sp>
      <p:sp>
        <p:nvSpPr>
          <p:cNvPr id="32816" name="Rectangle 48"/>
          <p:cNvSpPr>
            <a:spLocks noGrp="1" noChangeArrowheads="1"/>
          </p:cNvSpPr>
          <p:nvPr>
            <p:ph type="title"/>
          </p:nvPr>
        </p:nvSpPr>
        <p:spPr>
          <a:effectLst/>
        </p:spPr>
        <p:txBody>
          <a:bodyPr/>
          <a:lstStyle/>
          <a:p>
            <a:r>
              <a:rPr lang="en-US" dirty="0"/>
              <a:t>Backwash (</a:t>
            </a:r>
            <a:r>
              <a:rPr lang="en-US" dirty="0">
                <a:hlinkClick r:id="rId6"/>
              </a:rPr>
              <a:t>Fluidized Bed</a:t>
            </a:r>
            <a:r>
              <a:rPr lang="en-US" dirty="0"/>
              <a:t>)</a:t>
            </a:r>
          </a:p>
        </p:txBody>
      </p:sp>
      <p:sp>
        <p:nvSpPr>
          <p:cNvPr id="32817" name="Rectangle 49"/>
          <p:cNvSpPr>
            <a:spLocks noGrp="1" noChangeArrowheads="1"/>
          </p:cNvSpPr>
          <p:nvPr>
            <p:ph idx="1"/>
          </p:nvPr>
        </p:nvSpPr>
        <p:spPr>
          <a:xfrm>
            <a:off x="6032500" y="1981200"/>
            <a:ext cx="2832100" cy="4114800"/>
          </a:xfrm>
        </p:spPr>
        <p:txBody>
          <a:bodyPr/>
          <a:lstStyle/>
          <a:p>
            <a:r>
              <a:rPr lang="en-US"/>
              <a:t>Wash water is treated water!</a:t>
            </a:r>
          </a:p>
          <a:p>
            <a:r>
              <a:rPr lang="en-US"/>
              <a:t>WHY?</a:t>
            </a:r>
          </a:p>
        </p:txBody>
      </p:sp>
      <p:sp>
        <p:nvSpPr>
          <p:cNvPr id="32818" name="Text Box 50"/>
          <p:cNvSpPr txBox="1">
            <a:spLocks noChangeArrowheads="1"/>
          </p:cNvSpPr>
          <p:nvPr/>
        </p:nvSpPr>
        <p:spPr bwMode="auto">
          <a:xfrm>
            <a:off x="6275741" y="4029580"/>
            <a:ext cx="2759075" cy="1815882"/>
          </a:xfrm>
          <a:prstGeom prst="rect">
            <a:avLst/>
          </a:prstGeom>
          <a:noFill/>
          <a:ln w="12700">
            <a:noFill/>
            <a:miter lim="800000"/>
            <a:headEnd type="none" w="lg" len="med"/>
            <a:tailEnd type="none" w="lg" len="med"/>
          </a:ln>
          <a:effectLst/>
        </p:spPr>
        <p:txBody>
          <a:bodyPr>
            <a:spAutoFit/>
          </a:bodyPr>
          <a:lstStyle/>
          <a:p>
            <a:r>
              <a:rPr lang="en-US" b="0" dirty="0">
                <a:solidFill>
                  <a:schemeClr val="folHlink"/>
                </a:solidFill>
              </a:rPr>
              <a:t>Only clean water should ever be on effluent side of filter!</a:t>
            </a:r>
          </a:p>
        </p:txBody>
      </p:sp>
      <p:sp>
        <p:nvSpPr>
          <p:cNvPr id="32819" name="Line 51"/>
          <p:cNvSpPr>
            <a:spLocks noChangeShapeType="1"/>
          </p:cNvSpPr>
          <p:nvPr/>
        </p:nvSpPr>
        <p:spPr bwMode="auto">
          <a:xfrm>
            <a:off x="6367816" y="44851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0" name="Line 52"/>
          <p:cNvSpPr>
            <a:spLocks noChangeShapeType="1"/>
          </p:cNvSpPr>
          <p:nvPr/>
        </p:nvSpPr>
        <p:spPr bwMode="auto">
          <a:xfrm>
            <a:off x="6367816" y="49042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32821" name="Line 53"/>
          <p:cNvSpPr>
            <a:spLocks noChangeShapeType="1"/>
          </p:cNvSpPr>
          <p:nvPr/>
        </p:nvSpPr>
        <p:spPr bwMode="auto">
          <a:xfrm>
            <a:off x="6367816" y="532339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
        <p:nvSpPr>
          <p:cNvPr id="54" name="Rounded Rectangle 53"/>
          <p:cNvSpPr/>
          <p:nvPr/>
        </p:nvSpPr>
        <p:spPr bwMode="auto">
          <a:xfrm>
            <a:off x="1455175" y="6046838"/>
            <a:ext cx="442451" cy="491614"/>
          </a:xfrm>
          <a:prstGeom prst="roundRect">
            <a:avLst/>
          </a:prstGeom>
          <a:noFill/>
          <a:ln w="38100" cap="flat" cmpd="sng" algn="ctr">
            <a:solidFill>
              <a:schemeClr val="accent4"/>
            </a:solidFill>
            <a:prstDash val="solid"/>
            <a:round/>
            <a:headEnd type="none" w="lg" len="med"/>
            <a:tailEnd type="none" w="lg" len="med"/>
          </a:ln>
          <a:effectLst/>
        </p:spPr>
        <p:txBody>
          <a:bodyPr vert="horz" wrap="non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5" name="Line 53"/>
          <p:cNvSpPr>
            <a:spLocks noChangeShapeType="1"/>
          </p:cNvSpPr>
          <p:nvPr/>
        </p:nvSpPr>
        <p:spPr bwMode="auto">
          <a:xfrm>
            <a:off x="6397384" y="5748752"/>
            <a:ext cx="2489200" cy="0"/>
          </a:xfrm>
          <a:prstGeom prst="line">
            <a:avLst/>
          </a:prstGeom>
          <a:noFill/>
          <a:ln w="12700">
            <a:solidFill>
              <a:schemeClr val="tx1"/>
            </a:solidFill>
            <a:round/>
            <a:headEnd type="none" w="lg" len="med"/>
            <a:tailEnd type="none" w="lg" len="med"/>
          </a:ln>
          <a:effectLst/>
        </p:spPr>
        <p:txBody>
          <a:bodyPr wrap="none" anchor="ctr">
            <a:spAutoFit/>
          </a:bodyPr>
          <a:lstStyle/>
          <a:p>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28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18" grpId="0" build="p" autoUpdateAnimBg="0"/>
      <p:bldP spid="5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Filter Hydraulics</a:t>
            </a:r>
            <a:endParaRPr lang="en-US" dirty="0"/>
          </a:p>
        </p:txBody>
      </p:sp>
      <p:sp>
        <p:nvSpPr>
          <p:cNvPr id="3" name="Content Placeholder 2"/>
          <p:cNvSpPr>
            <a:spLocks noGrp="1"/>
          </p:cNvSpPr>
          <p:nvPr>
            <p:ph idx="1"/>
          </p:nvPr>
        </p:nvSpPr>
        <p:spPr/>
        <p:txBody>
          <a:bodyPr/>
          <a:lstStyle/>
          <a:p>
            <a:r>
              <a:rPr lang="en-US" sz="4000" dirty="0"/>
              <a:t>Porosity</a:t>
            </a:r>
          </a:p>
          <a:p>
            <a:r>
              <a:rPr lang="en-US" sz="4000" dirty="0"/>
              <a:t>Sand size definitions</a:t>
            </a:r>
          </a:p>
          <a:p>
            <a:r>
              <a:rPr lang="en-US" sz="4000" dirty="0"/>
              <a:t>Clean bed head loss estimates</a:t>
            </a:r>
          </a:p>
          <a:p>
            <a:r>
              <a:rPr lang="en-US" sz="4000" dirty="0"/>
              <a:t>Backwash requirements</a:t>
            </a:r>
          </a:p>
          <a:p>
            <a:r>
              <a:rPr lang="en-US" sz="4000" dirty="0"/>
              <a:t>Low flow design challenges: the backwash dilemma</a:t>
            </a:r>
          </a:p>
        </p:txBody>
      </p:sp>
      <p:pic>
        <p:nvPicPr>
          <p:cNvPr id="4" name="Picture 4"/>
          <p:cNvPicPr>
            <a:picLocks noChangeAspect="1" noChangeArrowheads="1"/>
          </p:cNvPicPr>
          <p:nvPr/>
        </p:nvPicPr>
        <p:blipFill>
          <a:blip r:embed="rId2" cstate="print"/>
          <a:srcRect/>
          <a:stretch>
            <a:fillRect/>
          </a:stretch>
        </p:blipFill>
        <p:spPr bwMode="auto">
          <a:xfrm rot="16200000">
            <a:off x="2884567" y="1469834"/>
            <a:ext cx="754496" cy="900752"/>
          </a:xfrm>
          <a:prstGeom prst="rect">
            <a:avLst/>
          </a:prstGeom>
          <a:noFill/>
          <a:ln w="9525">
            <a:noFill/>
            <a:miter lim="800000"/>
            <a:headEnd/>
            <a:tailEnd/>
          </a:ln>
          <a:effectLst/>
        </p:spPr>
      </p:pic>
      <p:pic>
        <p:nvPicPr>
          <p:cNvPr id="1089537" name="Picture 1"/>
          <p:cNvPicPr>
            <a:picLocks noChangeAspect="1" noChangeArrowheads="1"/>
          </p:cNvPicPr>
          <p:nvPr/>
        </p:nvPicPr>
        <p:blipFill>
          <a:blip r:embed="rId3" cstate="print"/>
          <a:srcRect/>
          <a:stretch>
            <a:fillRect/>
          </a:stretch>
        </p:blipFill>
        <p:spPr bwMode="auto">
          <a:xfrm>
            <a:off x="7779223" y="3224279"/>
            <a:ext cx="801522" cy="1263939"/>
          </a:xfrm>
          <a:prstGeom prst="rect">
            <a:avLst/>
          </a:prstGeom>
          <a:noFill/>
          <a:ln w="9525">
            <a:noFill/>
            <a:miter lim="800000"/>
            <a:headEnd/>
            <a:tailEnd/>
          </a:ln>
          <a:effec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228600"/>
            <a:ext cx="8458200" cy="1143000"/>
          </a:xfrm>
          <a:noFill/>
          <a:ln/>
          <a:effectLst/>
        </p:spPr>
        <p:txBody>
          <a:bodyPr lIns="90488" tIns="44450" rIns="90488" bIns="44450" anchor="b"/>
          <a:lstStyle/>
          <a:p>
            <a:r>
              <a:rPr lang="en-US" dirty="0"/>
              <a:t>Porosity</a:t>
            </a:r>
          </a:p>
        </p:txBody>
      </p:sp>
      <p:sp>
        <p:nvSpPr>
          <p:cNvPr id="7172" name="Rectangle 4"/>
          <p:cNvSpPr>
            <a:spLocks noChangeArrowheads="1"/>
          </p:cNvSpPr>
          <p:nvPr/>
        </p:nvSpPr>
        <p:spPr bwMode="auto">
          <a:xfrm>
            <a:off x="2608263" y="1912681"/>
            <a:ext cx="2577630" cy="520655"/>
          </a:xfrm>
          <a:prstGeom prst="rect">
            <a:avLst/>
          </a:prstGeom>
          <a:noFill/>
          <a:ln w="12700">
            <a:noFill/>
            <a:miter lim="800000"/>
            <a:headEnd/>
            <a:tailEnd/>
          </a:ln>
          <a:effectLst/>
        </p:spPr>
        <p:txBody>
          <a:bodyPr wrap="none" lIns="90488" tIns="44450" rIns="90488" bIns="44450">
            <a:spAutoFit/>
          </a:bodyPr>
          <a:lstStyle/>
          <a:p>
            <a:r>
              <a:rPr lang="en-US" b="0" dirty="0">
                <a:solidFill>
                  <a:schemeClr val="accent4"/>
                </a:solidFill>
              </a:rPr>
              <a:t>volume of voids</a:t>
            </a:r>
          </a:p>
        </p:txBody>
      </p:sp>
      <p:sp>
        <p:nvSpPr>
          <p:cNvPr id="7173" name="Rectangle 5"/>
          <p:cNvSpPr>
            <a:spLocks noChangeArrowheads="1"/>
          </p:cNvSpPr>
          <p:nvPr/>
        </p:nvSpPr>
        <p:spPr bwMode="auto">
          <a:xfrm>
            <a:off x="2801938" y="2244469"/>
            <a:ext cx="1984519" cy="520655"/>
          </a:xfrm>
          <a:prstGeom prst="rect">
            <a:avLst/>
          </a:prstGeom>
          <a:noFill/>
          <a:ln w="12700">
            <a:noFill/>
            <a:miter lim="800000"/>
            <a:headEnd/>
            <a:tailEnd/>
          </a:ln>
          <a:effectLst/>
        </p:spPr>
        <p:txBody>
          <a:bodyPr wrap="none" lIns="90488" tIns="44450" rIns="90488" bIns="44450">
            <a:spAutoFit/>
          </a:bodyPr>
          <a:lstStyle/>
          <a:p>
            <a:r>
              <a:rPr lang="en-US" b="0">
                <a:solidFill>
                  <a:schemeClr val="accent4"/>
                </a:solidFill>
              </a:rPr>
              <a:t>total volume</a:t>
            </a:r>
          </a:p>
        </p:txBody>
      </p:sp>
      <p:sp>
        <p:nvSpPr>
          <p:cNvPr id="7174" name="Line 6"/>
          <p:cNvSpPr>
            <a:spLocks noChangeShapeType="1"/>
          </p:cNvSpPr>
          <p:nvPr/>
        </p:nvSpPr>
        <p:spPr bwMode="auto">
          <a:xfrm>
            <a:off x="2724150" y="2306381"/>
            <a:ext cx="2112962" cy="0"/>
          </a:xfrm>
          <a:prstGeom prst="line">
            <a:avLst/>
          </a:prstGeom>
          <a:noFill/>
          <a:ln w="12700">
            <a:solidFill>
              <a:schemeClr val="tx1"/>
            </a:solidFill>
            <a:round/>
            <a:headEnd/>
            <a:tailEnd/>
          </a:ln>
          <a:effectLst/>
        </p:spPr>
        <p:txBody>
          <a:bodyPr wrap="none" anchor="ctr"/>
          <a:lstStyle/>
          <a:p>
            <a:endParaRPr lang="en-US"/>
          </a:p>
        </p:txBody>
      </p:sp>
      <p:sp>
        <p:nvSpPr>
          <p:cNvPr id="7176" name="Rectangle 8"/>
          <p:cNvSpPr>
            <a:spLocks noChangeArrowheads="1"/>
          </p:cNvSpPr>
          <p:nvPr/>
        </p:nvSpPr>
        <p:spPr bwMode="auto">
          <a:xfrm>
            <a:off x="224991" y="2824265"/>
            <a:ext cx="7500938" cy="3105978"/>
          </a:xfrm>
          <a:prstGeom prst="rect">
            <a:avLst/>
          </a:prstGeom>
          <a:noFill/>
          <a:ln w="12700">
            <a:noFill/>
            <a:miter lim="800000"/>
            <a:headEnd/>
            <a:tailEnd/>
          </a:ln>
          <a:effectLst/>
        </p:spPr>
        <p:txBody>
          <a:bodyPr lIns="90488" tIns="44450" rIns="90488" bIns="44450">
            <a:spAutoFit/>
          </a:bodyPr>
          <a:lstStyle/>
          <a:p>
            <a:r>
              <a:rPr lang="en-US" b="0" dirty="0"/>
              <a:t>Example:  1 m</a:t>
            </a:r>
            <a:r>
              <a:rPr lang="en-US" b="0" baseline="30000" dirty="0"/>
              <a:t>3</a:t>
            </a:r>
            <a:r>
              <a:rPr lang="en-US" b="0" dirty="0"/>
              <a:t> of dry aquifer material weighed 1600 Kg. The aquifer material was then saturated with water and found to weigh 2000 Kg. </a:t>
            </a:r>
          </a:p>
          <a:p>
            <a:endParaRPr lang="en-US" b="0" dirty="0"/>
          </a:p>
          <a:p>
            <a:r>
              <a:rPr lang="en-US" b="0" dirty="0"/>
              <a:t>What is the porosity of the aquifer material?</a:t>
            </a:r>
          </a:p>
          <a:p>
            <a:r>
              <a:rPr lang="en-US" b="0" dirty="0"/>
              <a:t>What is the bulk density of the aquifer material?</a:t>
            </a:r>
          </a:p>
          <a:p>
            <a:r>
              <a:rPr lang="en-US" b="0" dirty="0"/>
              <a:t>What is the density of the aquifer material?</a:t>
            </a:r>
          </a:p>
        </p:txBody>
      </p:sp>
      <p:sp>
        <p:nvSpPr>
          <p:cNvPr id="8" name="TextBox 7"/>
          <p:cNvSpPr txBox="1"/>
          <p:nvPr/>
        </p:nvSpPr>
        <p:spPr>
          <a:xfrm>
            <a:off x="6739004" y="4509370"/>
            <a:ext cx="633507" cy="523220"/>
          </a:xfrm>
          <a:prstGeom prst="rect">
            <a:avLst/>
          </a:prstGeom>
          <a:noFill/>
        </p:spPr>
        <p:txBody>
          <a:bodyPr wrap="none" rtlCol="0">
            <a:spAutoFit/>
          </a:bodyPr>
          <a:lstStyle/>
          <a:p>
            <a:r>
              <a:rPr lang="en-US" b="0" dirty="0">
                <a:solidFill>
                  <a:schemeClr val="accent4"/>
                </a:solidFill>
              </a:rPr>
              <a:t>0.4</a:t>
            </a:r>
          </a:p>
        </p:txBody>
      </p:sp>
      <p:sp>
        <p:nvSpPr>
          <p:cNvPr id="9" name="TextBox 8"/>
          <p:cNvSpPr txBox="1"/>
          <p:nvPr/>
        </p:nvSpPr>
        <p:spPr>
          <a:xfrm>
            <a:off x="7229607" y="4962395"/>
            <a:ext cx="1909497" cy="523220"/>
          </a:xfrm>
          <a:prstGeom prst="rect">
            <a:avLst/>
          </a:prstGeom>
          <a:noFill/>
        </p:spPr>
        <p:txBody>
          <a:bodyPr wrap="none" rtlCol="0">
            <a:spAutoFit/>
          </a:bodyPr>
          <a:lstStyle/>
          <a:p>
            <a:r>
              <a:rPr lang="en-US" b="0" dirty="0">
                <a:solidFill>
                  <a:schemeClr val="accent4"/>
                </a:solidFill>
              </a:rPr>
              <a:t>1600 kg/m</a:t>
            </a:r>
            <a:r>
              <a:rPr lang="en-US" b="0" baseline="30000" dirty="0">
                <a:solidFill>
                  <a:schemeClr val="accent4"/>
                </a:solidFill>
              </a:rPr>
              <a:t>3</a:t>
            </a:r>
          </a:p>
        </p:txBody>
      </p:sp>
      <p:sp>
        <p:nvSpPr>
          <p:cNvPr id="10" name="TextBox 9"/>
          <p:cNvSpPr txBox="1"/>
          <p:nvPr/>
        </p:nvSpPr>
        <p:spPr>
          <a:xfrm>
            <a:off x="6605393" y="5427946"/>
            <a:ext cx="1850186" cy="523220"/>
          </a:xfrm>
          <a:prstGeom prst="rect">
            <a:avLst/>
          </a:prstGeom>
          <a:noFill/>
        </p:spPr>
        <p:txBody>
          <a:bodyPr wrap="none" rtlCol="0">
            <a:spAutoFit/>
          </a:bodyPr>
          <a:lstStyle/>
          <a:p>
            <a:r>
              <a:rPr lang="en-US" b="0" dirty="0">
                <a:solidFill>
                  <a:schemeClr val="accent4"/>
                </a:solidFill>
              </a:rPr>
              <a:t>2700 kg/m</a:t>
            </a:r>
            <a:r>
              <a:rPr lang="en-US" b="0" baseline="30000" dirty="0">
                <a:solidFill>
                  <a:schemeClr val="accent4"/>
                </a:solidFill>
              </a:rPr>
              <a:t>3</a:t>
            </a:r>
          </a:p>
        </p:txBody>
      </p:sp>
      <p:pic>
        <p:nvPicPr>
          <p:cNvPr id="340996" name="Picture 4 1"/>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161296" y="1948323"/>
            <a:ext cx="2389024" cy="71416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2" grpId="0"/>
      <p:bldP spid="7173" grpId="0"/>
      <p:bldP spid="8" grpId="0"/>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noFill/>
          <a:ln/>
          <a:effectLst/>
        </p:spPr>
        <p:txBody>
          <a:bodyPr lIns="90488" tIns="44450" rIns="90488" bIns="44450" anchor="b"/>
          <a:lstStyle/>
          <a:p>
            <a:r>
              <a:rPr lang="en-US" dirty="0"/>
              <a:t>Porosity</a:t>
            </a:r>
          </a:p>
        </p:txBody>
      </p:sp>
      <p:sp>
        <p:nvSpPr>
          <p:cNvPr id="8195" name="Rectangle 3"/>
          <p:cNvSpPr>
            <a:spLocks noGrp="1" noChangeArrowheads="1"/>
          </p:cNvSpPr>
          <p:nvPr>
            <p:ph idx="1"/>
          </p:nvPr>
        </p:nvSpPr>
        <p:spPr>
          <a:noFill/>
          <a:ln/>
        </p:spPr>
        <p:txBody>
          <a:bodyPr lIns="90488" tIns="44450" rIns="90488" bIns="44450"/>
          <a:lstStyle/>
          <a:p>
            <a:r>
              <a:rPr lang="en-US" dirty="0"/>
              <a:t>Which will have the greatest porosity?</a:t>
            </a:r>
          </a:p>
          <a:p>
            <a:pPr marL="971550" lvl="1" indent="-514350">
              <a:buFont typeface="+mj-lt"/>
              <a:buAutoNum type="alphaUcPeriod"/>
            </a:pPr>
            <a:r>
              <a:rPr lang="en-US" dirty="0"/>
              <a:t>1 µm diameter clay</a:t>
            </a:r>
          </a:p>
          <a:p>
            <a:pPr marL="971550" lvl="1" indent="-514350">
              <a:buFont typeface="+mj-lt"/>
              <a:buAutoNum type="alphaUcPeriod"/>
            </a:pPr>
            <a:r>
              <a:rPr lang="en-US" dirty="0"/>
              <a:t>0.2 mm diameter sand</a:t>
            </a:r>
          </a:p>
          <a:p>
            <a:pPr marL="971550" lvl="1" indent="-514350">
              <a:buFont typeface="+mj-lt"/>
              <a:buAutoNum type="alphaUcPeriod"/>
            </a:pPr>
            <a:r>
              <a:rPr lang="en-US" dirty="0"/>
              <a:t>1 cm diameter gravel</a:t>
            </a:r>
          </a:p>
          <a:p>
            <a:r>
              <a:rPr lang="en-US" dirty="0"/>
              <a:t>You have been given 100 kg each of clay, sand and gravel</a:t>
            </a:r>
          </a:p>
          <a:p>
            <a:pPr lvl="1"/>
            <a:r>
              <a:rPr lang="en-US" dirty="0"/>
              <a:t>What could you do to create the lowest porosity?</a:t>
            </a:r>
          </a:p>
        </p:txBody>
      </p:sp>
      <p:sp>
        <p:nvSpPr>
          <p:cNvPr id="4" name="TextBox 3"/>
          <p:cNvSpPr txBox="1"/>
          <p:nvPr/>
        </p:nvSpPr>
        <p:spPr>
          <a:xfrm>
            <a:off x="187368" y="7077726"/>
            <a:ext cx="8638903" cy="523220"/>
          </a:xfrm>
          <a:prstGeom prst="rect">
            <a:avLst/>
          </a:prstGeom>
          <a:noFill/>
        </p:spPr>
        <p:txBody>
          <a:bodyPr wrap="none" rtlCol="0">
            <a:spAutoFit/>
          </a:bodyPr>
          <a:lstStyle/>
          <a:p>
            <a:r>
              <a:rPr lang="en-US" b="0" dirty="0">
                <a:solidFill>
                  <a:schemeClr val="accent4"/>
                </a:solidFill>
              </a:rPr>
              <a:t>100 kg gravel, 100*0.4/0.6 kg sand, 100*(0.4/0.6)</a:t>
            </a:r>
            <a:r>
              <a:rPr lang="en-US" b="0" baseline="30000" dirty="0">
                <a:solidFill>
                  <a:schemeClr val="accent4"/>
                </a:solidFill>
              </a:rPr>
              <a:t>2</a:t>
            </a:r>
            <a:r>
              <a:rPr lang="en-US" b="0" dirty="0">
                <a:solidFill>
                  <a:schemeClr val="accent4"/>
                </a:solidFill>
              </a:rPr>
              <a:t> kg clay</a:t>
            </a:r>
          </a:p>
        </p:txBody>
      </p:sp>
      <p:pic>
        <p:nvPicPr>
          <p:cNvPr id="5" name="Picture 4"/>
          <p:cNvPicPr>
            <a:picLocks noChangeAspect="1" noChangeArrowheads="1"/>
          </p:cNvPicPr>
          <p:nvPr/>
        </p:nvPicPr>
        <p:blipFill>
          <a:blip r:embed="rId3" cstate="print"/>
          <a:srcRect/>
          <a:stretch>
            <a:fillRect/>
          </a:stretch>
        </p:blipFill>
        <p:spPr bwMode="auto">
          <a:xfrm rot="16200000">
            <a:off x="7527460" y="-142836"/>
            <a:ext cx="1473704" cy="1759376"/>
          </a:xfrm>
          <a:prstGeom prst="rect">
            <a:avLst/>
          </a:prstGeom>
          <a:noFill/>
          <a:ln w="9525">
            <a:noFill/>
            <a:miter lim="800000"/>
            <a:headEnd/>
            <a:tailEnd/>
          </a:ln>
          <a:effec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511640" y="4218580"/>
            <a:ext cx="7198477" cy="576000"/>
          </a:xfrm>
          <a:prstGeom prst="rect">
            <a:avLst/>
          </a:prstGeom>
        </p:spPr>
      </p:pic>
      <p:sp>
        <p:nvSpPr>
          <p:cNvPr id="2" name="Title 1"/>
          <p:cNvSpPr>
            <a:spLocks noGrp="1"/>
          </p:cNvSpPr>
          <p:nvPr>
            <p:ph type="title"/>
          </p:nvPr>
        </p:nvSpPr>
        <p:spPr/>
        <p:txBody>
          <a:bodyPr/>
          <a:lstStyle/>
          <a:p>
            <a:r>
              <a:rPr lang="en-US" dirty="0"/>
              <a:t>Expanded Bed Porosity</a:t>
            </a:r>
          </a:p>
        </p:txBody>
      </p:sp>
      <p:sp>
        <p:nvSpPr>
          <p:cNvPr id="7" name="TextBox 6"/>
          <p:cNvSpPr txBox="1"/>
          <p:nvPr/>
        </p:nvSpPr>
        <p:spPr>
          <a:xfrm>
            <a:off x="1555326" y="3651884"/>
            <a:ext cx="6785832" cy="400110"/>
          </a:xfrm>
          <a:prstGeom prst="rect">
            <a:avLst/>
          </a:prstGeom>
          <a:noFill/>
        </p:spPr>
        <p:txBody>
          <a:bodyPr wrap="none" rtlCol="0">
            <a:spAutoFit/>
          </a:bodyPr>
          <a:lstStyle/>
          <a:p>
            <a:r>
              <a:rPr lang="en-US" sz="2000" b="0" dirty="0"/>
              <a:t>Pore volume + volume above bed = Expanded bed pore volume </a:t>
            </a:r>
          </a:p>
        </p:txBody>
      </p:sp>
      <p:sp>
        <p:nvSpPr>
          <p:cNvPr id="11" name="TextBox 10"/>
          <p:cNvSpPr txBox="1"/>
          <p:nvPr/>
        </p:nvSpPr>
        <p:spPr>
          <a:xfrm>
            <a:off x="443359" y="4805801"/>
            <a:ext cx="3545138" cy="523220"/>
          </a:xfrm>
          <a:prstGeom prst="rect">
            <a:avLst/>
          </a:prstGeom>
          <a:noFill/>
        </p:spPr>
        <p:txBody>
          <a:bodyPr wrap="none" rtlCol="0">
            <a:spAutoFit/>
          </a:bodyPr>
          <a:lstStyle/>
          <a:p>
            <a:r>
              <a:rPr lang="en-US" b="0" dirty="0"/>
              <a:t>Total expanded volume</a:t>
            </a:r>
          </a:p>
        </p:txBody>
      </p:sp>
      <p:sp>
        <p:nvSpPr>
          <p:cNvPr id="15" name="TextBox 14"/>
          <p:cNvSpPr txBox="1"/>
          <p:nvPr/>
        </p:nvSpPr>
        <p:spPr>
          <a:xfrm>
            <a:off x="4284608" y="1981274"/>
            <a:ext cx="2813591" cy="461665"/>
          </a:xfrm>
          <a:prstGeom prst="rect">
            <a:avLst/>
          </a:prstGeom>
          <a:noFill/>
        </p:spPr>
        <p:txBody>
          <a:bodyPr wrap="none" rtlCol="0">
            <a:spAutoFit/>
          </a:bodyPr>
          <a:lstStyle/>
          <a:p>
            <a:r>
              <a:rPr lang="en-US" sz="2400" b="0" dirty="0"/>
              <a:t>Filter expansion ratio</a:t>
            </a:r>
          </a:p>
        </p:txBody>
      </p:sp>
      <p:sp>
        <p:nvSpPr>
          <p:cNvPr id="16" name="TextBox 15"/>
          <p:cNvSpPr txBox="1"/>
          <p:nvPr/>
        </p:nvSpPr>
        <p:spPr>
          <a:xfrm>
            <a:off x="800361" y="3044066"/>
            <a:ext cx="2534668" cy="461665"/>
          </a:xfrm>
          <a:prstGeom prst="rect">
            <a:avLst/>
          </a:prstGeom>
          <a:noFill/>
        </p:spPr>
        <p:txBody>
          <a:bodyPr wrap="none" rtlCol="0">
            <a:spAutoFit/>
          </a:bodyPr>
          <a:lstStyle/>
          <a:p>
            <a:r>
              <a:rPr lang="en-US" sz="2400" b="0" dirty="0"/>
              <a:t>Backwash porosity</a:t>
            </a:r>
          </a:p>
        </p:txBody>
      </p:sp>
      <p:sp>
        <p:nvSpPr>
          <p:cNvPr id="3" name="TextBox 2"/>
          <p:cNvSpPr txBox="1"/>
          <p:nvPr/>
        </p:nvSpPr>
        <p:spPr>
          <a:xfrm>
            <a:off x="103813" y="5352064"/>
            <a:ext cx="8617106" cy="523220"/>
          </a:xfrm>
          <a:prstGeom prst="rect">
            <a:avLst/>
          </a:prstGeom>
          <a:noFill/>
        </p:spPr>
        <p:txBody>
          <a:bodyPr wrap="square" rtlCol="0">
            <a:spAutoFit/>
          </a:bodyPr>
          <a:lstStyle/>
          <a:p>
            <a:r>
              <a:rPr lang="en-US" b="0" dirty="0"/>
              <a:t>Now we can relate porosity and filter expansion ratio</a:t>
            </a:r>
          </a:p>
        </p:txBody>
      </p:sp>
      <p:cxnSp>
        <p:nvCxnSpPr>
          <p:cNvPr id="6" name="Straight Connector 5"/>
          <p:cNvCxnSpPr/>
          <p:nvPr/>
        </p:nvCxnSpPr>
        <p:spPr bwMode="auto">
          <a:xfrm flipV="1">
            <a:off x="3879148" y="4120448"/>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19" name="Straight Connector 18"/>
          <p:cNvCxnSpPr/>
          <p:nvPr/>
        </p:nvCxnSpPr>
        <p:spPr bwMode="auto">
          <a:xfrm flipV="1">
            <a:off x="7292997" y="4113549"/>
            <a:ext cx="428356" cy="400248"/>
          </a:xfrm>
          <a:prstGeom prst="line">
            <a:avLst/>
          </a:prstGeom>
          <a:noFill/>
          <a:ln w="38100" cap="flat" cmpd="sng" algn="ctr">
            <a:solidFill>
              <a:schemeClr val="accent4"/>
            </a:solidFill>
            <a:prstDash val="solid"/>
            <a:round/>
            <a:headEnd type="none" w="lg" len="med"/>
            <a:tailEnd type="none" w="lg" len="med"/>
          </a:ln>
          <a:effectLst/>
        </p:spPr>
      </p:cxnSp>
      <p:cxnSp>
        <p:nvCxnSpPr>
          <p:cNvPr id="20" name="Straight Connector 19"/>
          <p:cNvCxnSpPr/>
          <p:nvPr/>
        </p:nvCxnSpPr>
        <p:spPr bwMode="auto">
          <a:xfrm flipV="1">
            <a:off x="5270128" y="4481432"/>
            <a:ext cx="428356" cy="400248"/>
          </a:xfrm>
          <a:prstGeom prst="line">
            <a:avLst/>
          </a:prstGeom>
          <a:noFill/>
          <a:ln w="38100" cap="flat" cmpd="sng" algn="ctr">
            <a:solidFill>
              <a:schemeClr val="accent4"/>
            </a:solidFill>
            <a:prstDash val="solid"/>
            <a:round/>
            <a:headEnd type="none" w="lg" len="med"/>
            <a:tailEnd type="none" w="lg" len="med"/>
          </a:ln>
          <a:effectLst/>
        </p:spPr>
      </p:cxnSp>
      <p:pic>
        <p:nvPicPr>
          <p:cNvPr id="17" name="Picture 1"/>
          <p:cNvPicPr>
            <a:picLocks noChangeAspect="1" noChangeArrowheads="1"/>
          </p:cNvPicPr>
          <p:nvPr/>
        </p:nvPicPr>
        <p:blipFill>
          <a:blip r:embed="rId8" cstate="print"/>
          <a:srcRect/>
          <a:stretch>
            <a:fillRect/>
          </a:stretch>
        </p:blipFill>
        <p:spPr bwMode="auto">
          <a:xfrm>
            <a:off x="2533507" y="1476899"/>
            <a:ext cx="801522" cy="1263939"/>
          </a:xfrm>
          <a:prstGeom prst="rect">
            <a:avLst/>
          </a:prstGeom>
          <a:noFill/>
          <a:ln w="9525">
            <a:noFill/>
            <a:miter lim="800000"/>
            <a:headEnd/>
            <a:tailEnd/>
          </a:ln>
          <a:effectLst/>
        </p:spPr>
      </p:pic>
      <p:sp>
        <p:nvSpPr>
          <p:cNvPr id="4" name="Right Brace 3"/>
          <p:cNvSpPr/>
          <p:nvPr/>
        </p:nvSpPr>
        <p:spPr bwMode="auto">
          <a:xfrm>
            <a:off x="3362624" y="2265535"/>
            <a:ext cx="268241" cy="328715"/>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23" name="Right Brace 22"/>
          <p:cNvSpPr/>
          <p:nvPr/>
        </p:nvSpPr>
        <p:spPr bwMode="auto">
          <a:xfrm flipH="1" flipV="1">
            <a:off x="2574450" y="2129064"/>
            <a:ext cx="236985" cy="457200"/>
          </a:xfrm>
          <a:prstGeom prst="rightBrace">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28" name="Straight Arrow Connector 27"/>
          <p:cNvCxnSpPr>
            <a:cxnSpLocks/>
            <a:stCxn id="23" idx="1"/>
          </p:cNvCxnSpPr>
          <p:nvPr/>
        </p:nvCxnSpPr>
        <p:spPr bwMode="auto">
          <a:xfrm flipH="1" flipV="1">
            <a:off x="2271203" y="2059908"/>
            <a:ext cx="303247" cy="297756"/>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5" name="Straight Arrow Connector 493574"/>
          <p:cNvCxnSpPr>
            <a:cxnSpLocks/>
            <a:stCxn id="11" idx="3"/>
          </p:cNvCxnSpPr>
          <p:nvPr/>
        </p:nvCxnSpPr>
        <p:spPr bwMode="auto">
          <a:xfrm flipV="1">
            <a:off x="3988497" y="4904723"/>
            <a:ext cx="319007" cy="162688"/>
          </a:xfrm>
          <a:prstGeom prst="straightConnector1">
            <a:avLst/>
          </a:prstGeom>
          <a:solidFill>
            <a:schemeClr val="accent1"/>
          </a:solidFill>
          <a:ln w="12700" cap="flat" cmpd="sng" algn="ctr">
            <a:solidFill>
              <a:schemeClr val="tx1"/>
            </a:solidFill>
            <a:prstDash val="solid"/>
            <a:round/>
            <a:headEnd type="none" w="lg" len="med"/>
            <a:tailEnd type="arrow"/>
          </a:ln>
          <a:effectLst/>
        </p:spPr>
      </p:cxnSp>
      <p:cxnSp>
        <p:nvCxnSpPr>
          <p:cNvPr id="493577" name="Elbow Connector 493576"/>
          <p:cNvCxnSpPr>
            <a:stCxn id="16" idx="1"/>
          </p:cNvCxnSpPr>
          <p:nvPr/>
        </p:nvCxnSpPr>
        <p:spPr bwMode="auto">
          <a:xfrm rot="10800000" flipV="1">
            <a:off x="559559" y="3274898"/>
            <a:ext cx="240803" cy="1045673"/>
          </a:xfrm>
          <a:prstGeom prst="bentConnector2">
            <a:avLst/>
          </a:prstGeom>
          <a:solidFill>
            <a:schemeClr val="accent1"/>
          </a:solidFill>
          <a:ln w="12700" cap="flat" cmpd="sng" algn="ctr">
            <a:solidFill>
              <a:schemeClr val="tx1"/>
            </a:solidFill>
            <a:prstDash val="solid"/>
            <a:round/>
            <a:headEnd type="none" w="lg" len="med"/>
            <a:tailEnd type="arrow"/>
          </a:ln>
          <a:effectLst/>
        </p:spPr>
      </p:cxnSp>
      <p:pic>
        <p:nvPicPr>
          <p:cNvPr id="9" name="Picture 8">
            <a:extLst>
              <a:ext uri="{FF2B5EF4-FFF2-40B4-BE49-F238E27FC236}">
                <a16:creationId xmlns:a16="http://schemas.microsoft.com/office/drawing/2014/main" id="{E4AF522C-9746-4814-BF83-28F676EBC5EE}"/>
              </a:ext>
            </a:extLst>
          </p:cNvPr>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24120" y="1923666"/>
            <a:ext cx="2119488" cy="503982"/>
          </a:xfrm>
          <a:prstGeom prst="rect">
            <a:avLst/>
          </a:prstGeom>
        </p:spPr>
      </p:pic>
      <p:sp>
        <p:nvSpPr>
          <p:cNvPr id="12" name="Freeform: Shape 11">
            <a:extLst>
              <a:ext uri="{FF2B5EF4-FFF2-40B4-BE49-F238E27FC236}">
                <a16:creationId xmlns:a16="http://schemas.microsoft.com/office/drawing/2014/main" id="{57DCDAA2-EB8D-4060-9DE7-BE79D5F0AADE}"/>
              </a:ext>
            </a:extLst>
          </p:cNvPr>
          <p:cNvSpPr/>
          <p:nvPr/>
        </p:nvSpPr>
        <p:spPr bwMode="auto">
          <a:xfrm>
            <a:off x="2105484" y="2441643"/>
            <a:ext cx="1912943" cy="469167"/>
          </a:xfrm>
          <a:custGeom>
            <a:avLst/>
            <a:gdLst>
              <a:gd name="connsiteX0" fmla="*/ 1532661 w 1912943"/>
              <a:gd name="connsiteY0" fmla="*/ 0 h 469167"/>
              <a:gd name="connsiteX1" fmla="*/ 1834218 w 1912943"/>
              <a:gd name="connsiteY1" fmla="*/ 233463 h 469167"/>
              <a:gd name="connsiteX2" fmla="*/ 258337 w 1912943"/>
              <a:gd name="connsiteY2" fmla="*/ 466927 h 469167"/>
              <a:gd name="connsiteX3" fmla="*/ 5418 w 1912943"/>
              <a:gd name="connsiteY3" fmla="*/ 87548 h 469167"/>
            </a:gdLst>
            <a:ahLst/>
            <a:cxnLst>
              <a:cxn ang="0">
                <a:pos x="connsiteX0" y="connsiteY0"/>
              </a:cxn>
              <a:cxn ang="0">
                <a:pos x="connsiteX1" y="connsiteY1"/>
              </a:cxn>
              <a:cxn ang="0">
                <a:pos x="connsiteX2" y="connsiteY2"/>
              </a:cxn>
              <a:cxn ang="0">
                <a:pos x="connsiteX3" y="connsiteY3"/>
              </a:cxn>
            </a:cxnLst>
            <a:rect l="l" t="t" r="r" b="b"/>
            <a:pathLst>
              <a:path w="1912943" h="469167">
                <a:moveTo>
                  <a:pt x="1532661" y="0"/>
                </a:moveTo>
                <a:cubicBezTo>
                  <a:pt x="1789633" y="77821"/>
                  <a:pt x="2046605" y="155642"/>
                  <a:pt x="1834218" y="233463"/>
                </a:cubicBezTo>
                <a:cubicBezTo>
                  <a:pt x="1621831" y="311284"/>
                  <a:pt x="563137" y="491246"/>
                  <a:pt x="258337" y="466927"/>
                </a:cubicBezTo>
                <a:cubicBezTo>
                  <a:pt x="-46463" y="442608"/>
                  <a:pt x="554" y="132944"/>
                  <a:pt x="5418" y="87548"/>
                </a:cubicBezTo>
              </a:path>
            </a:pathLst>
          </a:custGeom>
          <a:noFill/>
          <a:ln w="12700" cap="flat" cmpd="sng" algn="ctr">
            <a:solidFill>
              <a:schemeClr val="tx1"/>
            </a:solidFill>
            <a:prstDash val="solid"/>
            <a:round/>
            <a:headEnd type="none" w="lg" len="med"/>
            <a:tailEnd type="arrow"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8" name="Picture 7"/>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303780" y="5964753"/>
            <a:ext cx="3270095" cy="559238"/>
          </a:xfrm>
          <a:prstGeom prst="rect">
            <a:avLst/>
          </a:prstGeom>
        </p:spPr>
      </p:pic>
      <p:pic>
        <p:nvPicPr>
          <p:cNvPr id="10" name="Picture 9"/>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270128" y="5964754"/>
            <a:ext cx="2716952" cy="57142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a:t>Categorizing Filters</a:t>
            </a:r>
          </a:p>
        </p:txBody>
      </p:sp>
      <p:sp>
        <p:nvSpPr>
          <p:cNvPr id="216067" name="Rectangle 3"/>
          <p:cNvSpPr>
            <a:spLocks noGrp="1" noChangeArrowheads="1"/>
          </p:cNvSpPr>
          <p:nvPr>
            <p:ph idx="1"/>
          </p:nvPr>
        </p:nvSpPr>
        <p:spPr/>
        <p:txBody>
          <a:bodyPr/>
          <a:lstStyle/>
          <a:p>
            <a:r>
              <a:rPr lang="en-US" sz="2800" dirty="0"/>
              <a:t>Surface filtration (slow sand &amp; membrane filters)</a:t>
            </a:r>
          </a:p>
          <a:p>
            <a:pPr lvl="1"/>
            <a:r>
              <a:rPr lang="en-US" sz="2400" dirty="0"/>
              <a:t>Particles to be removed are larger than the pore size</a:t>
            </a:r>
          </a:p>
          <a:p>
            <a:pPr lvl="1"/>
            <a:r>
              <a:rPr lang="en-US" sz="2400" dirty="0"/>
              <a:t>Clog rapidly and large piezometric head required</a:t>
            </a:r>
          </a:p>
          <a:p>
            <a:pPr lvl="1"/>
            <a:r>
              <a:rPr lang="en-US" sz="2400" dirty="0"/>
              <a:t>Head loss increases faster and faster as pores clog</a:t>
            </a:r>
          </a:p>
          <a:p>
            <a:r>
              <a:rPr lang="en-US" sz="2800" dirty="0"/>
              <a:t>Depth filtration (rapid sand and stacked rapid)</a:t>
            </a:r>
          </a:p>
          <a:p>
            <a:pPr lvl="1"/>
            <a:r>
              <a:rPr lang="en-US" sz="2400" dirty="0"/>
              <a:t>Particles to be removed are much smaller than </a:t>
            </a:r>
            <a:br>
              <a:rPr lang="en-US" sz="2400" dirty="0"/>
            </a:br>
            <a:r>
              <a:rPr lang="en-US" sz="2400" dirty="0"/>
              <a:t>the pore size</a:t>
            </a:r>
          </a:p>
          <a:p>
            <a:pPr lvl="1"/>
            <a:r>
              <a:rPr lang="en-US" sz="2400" dirty="0"/>
              <a:t>Require that particles collide with and attach to the media</a:t>
            </a:r>
          </a:p>
          <a:p>
            <a:pPr lvl="1"/>
            <a:r>
              <a:rPr lang="en-US" sz="2400" dirty="0"/>
              <a:t>Can handle more solids before developing excessive head loss</a:t>
            </a:r>
          </a:p>
          <a:p>
            <a:pPr lvl="1"/>
            <a:r>
              <a:rPr lang="en-US" sz="2400" dirty="0"/>
              <a:t>Head loss increases at a constant rate</a:t>
            </a:r>
          </a:p>
        </p:txBody>
      </p:sp>
      <p:sp>
        <p:nvSpPr>
          <p:cNvPr id="5" name="Right Brace 4"/>
          <p:cNvSpPr/>
          <p:nvPr/>
        </p:nvSpPr>
        <p:spPr bwMode="auto">
          <a:xfrm>
            <a:off x="7917303" y="3488231"/>
            <a:ext cx="341832" cy="3170986"/>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a:off x="8257801" y="4473559"/>
            <a:ext cx="857998" cy="1200329"/>
          </a:xfrm>
          <a:prstGeom prst="rect">
            <a:avLst/>
          </a:prstGeom>
          <a:noFill/>
        </p:spPr>
        <p:txBody>
          <a:bodyPr wrap="square" rtlCol="0">
            <a:spAutoFit/>
          </a:bodyPr>
          <a:lstStyle/>
          <a:p>
            <a:r>
              <a:rPr lang="en-US" sz="2400" b="0" dirty="0"/>
              <a:t>Our focus here</a:t>
            </a:r>
          </a:p>
        </p:txBody>
      </p:sp>
      <p:sp>
        <p:nvSpPr>
          <p:cNvPr id="7" name="Right Brace 6"/>
          <p:cNvSpPr/>
          <p:nvPr/>
        </p:nvSpPr>
        <p:spPr bwMode="auto">
          <a:xfrm>
            <a:off x="7934395" y="1730327"/>
            <a:ext cx="341832" cy="1734985"/>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a:off x="8274273" y="2209780"/>
            <a:ext cx="857998" cy="830997"/>
          </a:xfrm>
          <a:prstGeom prst="rect">
            <a:avLst/>
          </a:prstGeom>
          <a:noFill/>
        </p:spPr>
        <p:txBody>
          <a:bodyPr wrap="square" rtlCol="0">
            <a:spAutoFit/>
          </a:bodyPr>
          <a:lstStyle/>
          <a:p>
            <a:r>
              <a:rPr lang="en-US" sz="1600" b="0" dirty="0"/>
              <a:t>Require more energy</a:t>
            </a: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Sand Grading</a:t>
            </a:r>
          </a:p>
        </p:txBody>
      </p:sp>
      <p:sp>
        <p:nvSpPr>
          <p:cNvPr id="3" name="Content Placeholder 2"/>
          <p:cNvSpPr>
            <a:spLocks noGrp="1"/>
          </p:cNvSpPr>
          <p:nvPr>
            <p:ph idx="1"/>
          </p:nvPr>
        </p:nvSpPr>
        <p:spPr/>
        <p:txBody>
          <a:bodyPr/>
          <a:lstStyle/>
          <a:p>
            <a:r>
              <a:rPr lang="en-US" b="1" dirty="0"/>
              <a:t>E</a:t>
            </a:r>
            <a:r>
              <a:rPr lang="en-US" dirty="0"/>
              <a:t>ffective </a:t>
            </a:r>
            <a:r>
              <a:rPr lang="en-US" b="1" dirty="0"/>
              <a:t>S</a:t>
            </a:r>
            <a:r>
              <a:rPr lang="en-US" dirty="0"/>
              <a:t>ize </a:t>
            </a:r>
          </a:p>
          <a:p>
            <a:pPr lvl="1"/>
            <a:r>
              <a:rPr lang="en-US" dirty="0"/>
              <a:t> D</a:t>
            </a:r>
            <a:r>
              <a:rPr lang="en-US" baseline="-25000" dirty="0"/>
              <a:t>10</a:t>
            </a:r>
            <a:r>
              <a:rPr lang="en-US" dirty="0"/>
              <a:t> - sieve size that 10% by mass of the sand passes through</a:t>
            </a:r>
          </a:p>
          <a:p>
            <a:pPr lvl="1"/>
            <a:r>
              <a:rPr lang="en-US" dirty="0"/>
              <a:t>Used for filter particle removal modeling</a:t>
            </a:r>
            <a:endParaRPr lang="en-US" baseline="-25000" dirty="0"/>
          </a:p>
          <a:p>
            <a:r>
              <a:rPr lang="en-US" dirty="0"/>
              <a:t>D</a:t>
            </a:r>
            <a:r>
              <a:rPr lang="en-US" baseline="-25000" dirty="0"/>
              <a:t>60</a:t>
            </a:r>
            <a:r>
              <a:rPr lang="en-US" dirty="0"/>
              <a:t> – sieve size that 60% by mass of the sand passes through </a:t>
            </a:r>
          </a:p>
          <a:p>
            <a:pPr lvl="1"/>
            <a:r>
              <a:rPr lang="en-US" dirty="0"/>
              <a:t>Used for hydraulic modeling</a:t>
            </a:r>
          </a:p>
          <a:p>
            <a:r>
              <a:rPr lang="en-US" b="1" dirty="0"/>
              <a:t>U</a:t>
            </a:r>
            <a:r>
              <a:rPr lang="en-US" dirty="0"/>
              <a:t>niformity </a:t>
            </a:r>
            <a:r>
              <a:rPr lang="en-US" b="1" dirty="0"/>
              <a:t>C</a:t>
            </a:r>
            <a:r>
              <a:rPr lang="en-US" dirty="0"/>
              <a:t>oefficient = D</a:t>
            </a:r>
            <a:r>
              <a:rPr lang="en-US" baseline="-25000" dirty="0"/>
              <a:t>60</a:t>
            </a:r>
            <a:r>
              <a:rPr lang="en-US" dirty="0"/>
              <a:t>/D</a:t>
            </a:r>
            <a:r>
              <a:rPr lang="en-US" baseline="-25000" dirty="0"/>
              <a:t>10</a:t>
            </a:r>
            <a:endParaRPr lang="en-US" dirty="0"/>
          </a:p>
          <a:p>
            <a:endParaRPr lang="en-US" dirty="0"/>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493790" cy="1143000"/>
          </a:xfrm>
        </p:spPr>
        <p:txBody>
          <a:bodyPr/>
          <a:lstStyle/>
          <a:p>
            <a:r>
              <a:rPr lang="en-US" dirty="0"/>
              <a:t>Clean Bed Head Loss (</a:t>
            </a:r>
            <a:r>
              <a:rPr lang="en-US" dirty="0" err="1"/>
              <a:t>Karmen</a:t>
            </a:r>
            <a:r>
              <a:rPr lang="en-US" dirty="0"/>
              <a:t> </a:t>
            </a:r>
            <a:r>
              <a:rPr lang="en-US" dirty="0" err="1"/>
              <a:t>Kozeny</a:t>
            </a:r>
            <a:r>
              <a:rPr lang="en-US" dirty="0"/>
              <a:t>)</a:t>
            </a:r>
          </a:p>
        </p:txBody>
      </p:sp>
      <p:sp>
        <p:nvSpPr>
          <p:cNvPr id="4" name="Text Box 22 1"/>
          <p:cNvSpPr txBox="1">
            <a:spLocks noChangeArrowheads="1"/>
          </p:cNvSpPr>
          <p:nvPr/>
        </p:nvSpPr>
        <p:spPr bwMode="auto">
          <a:xfrm>
            <a:off x="4610100" y="4748213"/>
            <a:ext cx="3784600" cy="1373187"/>
          </a:xfrm>
          <a:prstGeom prst="rect">
            <a:avLst/>
          </a:prstGeom>
          <a:noFill/>
          <a:ln w="12700">
            <a:noFill/>
            <a:miter lim="800000"/>
            <a:headEnd type="none" w="lg" len="med"/>
            <a:tailEnd type="none" w="lg" len="med"/>
          </a:ln>
          <a:effectLst/>
        </p:spPr>
        <p:txBody>
          <a:bodyPr>
            <a:spAutoFit/>
          </a:bodyPr>
          <a:lstStyle/>
          <a:p>
            <a:r>
              <a:rPr lang="en-US" b="0" dirty="0" err="1"/>
              <a:t>Kozeny</a:t>
            </a:r>
            <a:r>
              <a:rPr lang="en-US" b="0" dirty="0"/>
              <a:t> constant</a:t>
            </a:r>
          </a:p>
          <a:p>
            <a:r>
              <a:rPr lang="en-US" b="0" dirty="0"/>
              <a:t>Approximately 5 for most filtration conditions</a:t>
            </a:r>
          </a:p>
        </p:txBody>
      </p:sp>
      <p:sp>
        <p:nvSpPr>
          <p:cNvPr id="6" name="Text Box 22 2"/>
          <p:cNvSpPr txBox="1">
            <a:spLocks noChangeArrowheads="1"/>
          </p:cNvSpPr>
          <p:nvPr/>
        </p:nvSpPr>
        <p:spPr bwMode="auto">
          <a:xfrm>
            <a:off x="314633" y="1887026"/>
            <a:ext cx="2802193" cy="1384995"/>
          </a:xfrm>
          <a:prstGeom prst="rect">
            <a:avLst/>
          </a:prstGeom>
          <a:noFill/>
          <a:ln w="12700">
            <a:noFill/>
            <a:miter lim="800000"/>
            <a:headEnd type="none" w="lg" len="med"/>
            <a:tailEnd type="none" w="lg" len="med"/>
          </a:ln>
          <a:effectLst/>
        </p:spPr>
        <p:txBody>
          <a:bodyPr wrap="square">
            <a:spAutoFit/>
          </a:bodyPr>
          <a:lstStyle/>
          <a:p>
            <a:r>
              <a:rPr lang="en-US" b="0" dirty="0"/>
              <a:t>Porosity (0.4 for uniform size media) </a:t>
            </a:r>
          </a:p>
        </p:txBody>
      </p:sp>
      <p:sp>
        <p:nvSpPr>
          <p:cNvPr id="8" name="Text Box 22 3"/>
          <p:cNvSpPr txBox="1">
            <a:spLocks noChangeArrowheads="1"/>
          </p:cNvSpPr>
          <p:nvPr/>
        </p:nvSpPr>
        <p:spPr bwMode="auto">
          <a:xfrm>
            <a:off x="344128" y="3558510"/>
            <a:ext cx="1769807" cy="523220"/>
          </a:xfrm>
          <a:prstGeom prst="rect">
            <a:avLst/>
          </a:prstGeom>
          <a:noFill/>
          <a:ln w="12700">
            <a:noFill/>
            <a:miter lim="800000"/>
            <a:headEnd type="none" w="lg" len="med"/>
            <a:tailEnd type="none" w="lg" len="med"/>
          </a:ln>
          <a:effectLst/>
        </p:spPr>
        <p:txBody>
          <a:bodyPr wrap="square">
            <a:spAutoFit/>
          </a:bodyPr>
          <a:lstStyle/>
          <a:p>
            <a:r>
              <a:rPr lang="en-US" b="0" dirty="0"/>
              <a:t>Head loss</a:t>
            </a:r>
          </a:p>
        </p:txBody>
      </p:sp>
      <p:cxnSp>
        <p:nvCxnSpPr>
          <p:cNvPr id="10" name="Elbow Connector 9 1"/>
          <p:cNvCxnSpPr>
            <a:cxnSpLocks/>
            <a:stCxn id="4" idx="1"/>
          </p:cNvCxnSpPr>
          <p:nvPr/>
        </p:nvCxnSpPr>
        <p:spPr bwMode="auto">
          <a:xfrm rot="10800000">
            <a:off x="3956050" y="3850153"/>
            <a:ext cx="654050" cy="1584654"/>
          </a:xfrm>
          <a:prstGeom prst="bentConnector2">
            <a:avLst/>
          </a:prstGeom>
          <a:noFill/>
          <a:ln w="12700" cap="flat" cmpd="sng" algn="ctr">
            <a:solidFill>
              <a:schemeClr val="tx1"/>
            </a:solidFill>
            <a:prstDash val="solid"/>
            <a:round/>
            <a:headEnd type="none" w="lg" len="med"/>
            <a:tailEnd type="arrow"/>
          </a:ln>
          <a:effectLst/>
        </p:spPr>
      </p:cxnSp>
      <p:cxnSp>
        <p:nvCxnSpPr>
          <p:cNvPr id="12" name="Elbow Connector 9 2"/>
          <p:cNvCxnSpPr>
            <a:cxnSpLocks/>
            <a:stCxn id="17" idx="3"/>
          </p:cNvCxnSpPr>
          <p:nvPr/>
        </p:nvCxnSpPr>
        <p:spPr bwMode="auto">
          <a:xfrm flipV="1">
            <a:off x="2231922" y="4040934"/>
            <a:ext cx="547431" cy="1133439"/>
          </a:xfrm>
          <a:prstGeom prst="bentConnector2">
            <a:avLst/>
          </a:prstGeom>
          <a:noFill/>
          <a:ln w="12700" cap="flat" cmpd="sng" algn="ctr">
            <a:solidFill>
              <a:schemeClr val="tx1"/>
            </a:solidFill>
            <a:prstDash val="solid"/>
            <a:round/>
            <a:headEnd type="none" w="lg" len="med"/>
            <a:tailEnd type="arrow"/>
          </a:ln>
          <a:effectLst/>
        </p:spPr>
      </p:cxnSp>
      <p:sp>
        <p:nvSpPr>
          <p:cNvPr id="17" name="Text Box 22 4"/>
          <p:cNvSpPr txBox="1">
            <a:spLocks noChangeArrowheads="1"/>
          </p:cNvSpPr>
          <p:nvPr/>
        </p:nvSpPr>
        <p:spPr bwMode="auto">
          <a:xfrm>
            <a:off x="462115" y="4266432"/>
            <a:ext cx="1769807" cy="1815882"/>
          </a:xfrm>
          <a:prstGeom prst="rect">
            <a:avLst/>
          </a:prstGeom>
          <a:noFill/>
          <a:ln w="12700">
            <a:noFill/>
            <a:miter lim="800000"/>
            <a:headEnd type="none" w="lg" len="med"/>
            <a:tailEnd type="none" w="lg" len="med"/>
          </a:ln>
          <a:effectLst/>
        </p:spPr>
        <p:txBody>
          <a:bodyPr wrap="square">
            <a:spAutoFit/>
          </a:bodyPr>
          <a:lstStyle/>
          <a:p>
            <a:r>
              <a:rPr lang="en-US" b="0" dirty="0"/>
              <a:t>Flow path length (filter bed depth)</a:t>
            </a:r>
          </a:p>
        </p:txBody>
      </p:sp>
      <p:cxnSp>
        <p:nvCxnSpPr>
          <p:cNvPr id="20" name="Elbow Connector 9 3"/>
          <p:cNvCxnSpPr>
            <a:cxnSpLocks/>
          </p:cNvCxnSpPr>
          <p:nvPr/>
        </p:nvCxnSpPr>
        <p:spPr bwMode="auto">
          <a:xfrm flipV="1">
            <a:off x="1918669" y="3558510"/>
            <a:ext cx="692451" cy="228938"/>
          </a:xfrm>
          <a:prstGeom prst="bentConnector3">
            <a:avLst>
              <a:gd name="adj1" fmla="val 50000"/>
            </a:avLst>
          </a:prstGeom>
          <a:noFill/>
          <a:ln w="12700" cap="flat" cmpd="sng" algn="ctr">
            <a:solidFill>
              <a:schemeClr val="tx1"/>
            </a:solidFill>
            <a:prstDash val="solid"/>
            <a:round/>
            <a:headEnd type="none" w="lg" len="med"/>
            <a:tailEnd type="arrow"/>
          </a:ln>
          <a:effectLst/>
        </p:spPr>
      </p:cxnSp>
      <p:cxnSp>
        <p:nvCxnSpPr>
          <p:cNvPr id="32" name="Elbow Connector 31"/>
          <p:cNvCxnSpPr>
            <a:stCxn id="6" idx="3"/>
          </p:cNvCxnSpPr>
          <p:nvPr/>
        </p:nvCxnSpPr>
        <p:spPr bwMode="auto">
          <a:xfrm>
            <a:off x="3116826" y="2579524"/>
            <a:ext cx="1494503" cy="842102"/>
          </a:xfrm>
          <a:prstGeom prst="bentConnector3">
            <a:avLst>
              <a:gd name="adj1" fmla="val 100000"/>
            </a:avLst>
          </a:prstGeom>
          <a:noFill/>
          <a:ln w="12700" cap="flat" cmpd="sng" algn="ctr">
            <a:solidFill>
              <a:schemeClr val="tx1"/>
            </a:solidFill>
            <a:prstDash val="solid"/>
            <a:round/>
            <a:headEnd type="none" w="lg" len="med"/>
            <a:tailEnd type="arrow"/>
          </a:ln>
          <a:effectLst/>
        </p:spPr>
      </p:cxnSp>
      <p:sp>
        <p:nvSpPr>
          <p:cNvPr id="34" name="Text Box 22 5"/>
          <p:cNvSpPr txBox="1">
            <a:spLocks noChangeArrowheads="1"/>
          </p:cNvSpPr>
          <p:nvPr/>
        </p:nvSpPr>
        <p:spPr bwMode="auto">
          <a:xfrm>
            <a:off x="6145161" y="2417968"/>
            <a:ext cx="2998839" cy="523220"/>
          </a:xfrm>
          <a:prstGeom prst="rect">
            <a:avLst/>
          </a:prstGeom>
          <a:noFill/>
          <a:ln w="12700">
            <a:noFill/>
            <a:miter lim="800000"/>
            <a:headEnd type="none" w="lg" len="med"/>
            <a:tailEnd type="none" w="lg" len="med"/>
          </a:ln>
          <a:effectLst/>
        </p:spPr>
        <p:txBody>
          <a:bodyPr wrap="square">
            <a:spAutoFit/>
          </a:bodyPr>
          <a:lstStyle/>
          <a:p>
            <a:r>
              <a:rPr lang="en-US" b="0" dirty="0"/>
              <a:t>Approach velocity</a:t>
            </a:r>
          </a:p>
        </p:txBody>
      </p:sp>
      <p:sp>
        <p:nvSpPr>
          <p:cNvPr id="35" name="Text Box 22 6"/>
          <p:cNvSpPr txBox="1">
            <a:spLocks noChangeArrowheads="1"/>
          </p:cNvSpPr>
          <p:nvPr/>
        </p:nvSpPr>
        <p:spPr bwMode="auto">
          <a:xfrm>
            <a:off x="6656432" y="3686330"/>
            <a:ext cx="2438400" cy="523220"/>
          </a:xfrm>
          <a:prstGeom prst="rect">
            <a:avLst/>
          </a:prstGeom>
          <a:noFill/>
          <a:ln w="12700">
            <a:noFill/>
            <a:miter lim="800000"/>
            <a:headEnd type="none" w="lg" len="med"/>
            <a:tailEnd type="none" w="lg" len="med"/>
          </a:ln>
          <a:effectLst/>
        </p:spPr>
        <p:txBody>
          <a:bodyPr wrap="square">
            <a:spAutoFit/>
          </a:bodyPr>
          <a:lstStyle/>
          <a:p>
            <a:r>
              <a:rPr lang="en-US" b="0" dirty="0"/>
              <a:t>Sand diameter</a:t>
            </a:r>
          </a:p>
        </p:txBody>
      </p:sp>
      <p:sp>
        <p:nvSpPr>
          <p:cNvPr id="36" name="Text Box 22 7"/>
          <p:cNvSpPr txBox="1">
            <a:spLocks noChangeArrowheads="1"/>
          </p:cNvSpPr>
          <p:nvPr/>
        </p:nvSpPr>
        <p:spPr bwMode="auto">
          <a:xfrm>
            <a:off x="5928853" y="1818200"/>
            <a:ext cx="3215148" cy="523220"/>
          </a:xfrm>
          <a:prstGeom prst="rect">
            <a:avLst/>
          </a:prstGeom>
          <a:noFill/>
          <a:ln w="12700">
            <a:noFill/>
            <a:miter lim="800000"/>
            <a:headEnd type="none" w="lg" len="med"/>
            <a:tailEnd type="none" w="lg" len="med"/>
          </a:ln>
          <a:effectLst/>
        </p:spPr>
        <p:txBody>
          <a:bodyPr wrap="square">
            <a:spAutoFit/>
          </a:bodyPr>
          <a:lstStyle/>
          <a:p>
            <a:r>
              <a:rPr lang="en-US" b="0" dirty="0"/>
              <a:t>Kinematic viscosity</a:t>
            </a:r>
          </a:p>
        </p:txBody>
      </p:sp>
      <p:cxnSp>
        <p:nvCxnSpPr>
          <p:cNvPr id="43" name="Elbow Connector 42 1"/>
          <p:cNvCxnSpPr>
            <a:stCxn id="36" idx="1"/>
          </p:cNvCxnSpPr>
          <p:nvPr/>
        </p:nvCxnSpPr>
        <p:spPr bwMode="auto">
          <a:xfrm rot="10800000" flipV="1">
            <a:off x="5771535" y="2079809"/>
            <a:ext cx="157318" cy="1302487"/>
          </a:xfrm>
          <a:prstGeom prst="bentConnector2">
            <a:avLst/>
          </a:prstGeom>
          <a:noFill/>
          <a:ln w="12700" cap="flat" cmpd="sng" algn="ctr">
            <a:solidFill>
              <a:schemeClr val="tx1"/>
            </a:solidFill>
            <a:prstDash val="solid"/>
            <a:round/>
            <a:headEnd type="none" w="lg" len="med"/>
            <a:tailEnd type="arrow"/>
          </a:ln>
          <a:effectLst/>
        </p:spPr>
      </p:cxnSp>
      <p:cxnSp>
        <p:nvCxnSpPr>
          <p:cNvPr id="46" name="Elbow Connector 42 2"/>
          <p:cNvCxnSpPr>
            <a:cxnSpLocks/>
            <a:stCxn id="34" idx="1"/>
          </p:cNvCxnSpPr>
          <p:nvPr/>
        </p:nvCxnSpPr>
        <p:spPr bwMode="auto">
          <a:xfrm rot="10800000" flipV="1">
            <a:off x="5986225" y="2679578"/>
            <a:ext cx="158937" cy="702718"/>
          </a:xfrm>
          <a:prstGeom prst="bentConnector2">
            <a:avLst/>
          </a:prstGeom>
          <a:noFill/>
          <a:ln w="12700" cap="flat" cmpd="sng" algn="ctr">
            <a:solidFill>
              <a:schemeClr val="tx1"/>
            </a:solidFill>
            <a:prstDash val="solid"/>
            <a:round/>
            <a:headEnd type="none" w="lg" len="med"/>
            <a:tailEnd type="arrow"/>
          </a:ln>
          <a:effectLst/>
        </p:spPr>
      </p:cxnSp>
      <p:cxnSp>
        <p:nvCxnSpPr>
          <p:cNvPr id="51" name="Elbow Connector 42 3"/>
          <p:cNvCxnSpPr>
            <a:cxnSpLocks/>
          </p:cNvCxnSpPr>
          <p:nvPr/>
        </p:nvCxnSpPr>
        <p:spPr bwMode="auto">
          <a:xfrm rot="10800000" flipV="1">
            <a:off x="6306882" y="3947938"/>
            <a:ext cx="418385" cy="2"/>
          </a:xfrm>
          <a:prstGeom prst="bentConnector3">
            <a:avLst>
              <a:gd name="adj1" fmla="val 50000"/>
            </a:avLst>
          </a:prstGeom>
          <a:noFill/>
          <a:ln w="12700" cap="flat" cmpd="sng" algn="ctr">
            <a:solidFill>
              <a:schemeClr val="tx1"/>
            </a:solidFill>
            <a:prstDash val="solid"/>
            <a:round/>
            <a:headEnd type="none" w="lg" len="med"/>
            <a:tailEnd type="arrow"/>
          </a:ln>
          <a:effectLst/>
        </p:spPr>
      </p:cxnSp>
      <p:sp>
        <p:nvSpPr>
          <p:cNvPr id="18" name="TextBox 17"/>
          <p:cNvSpPr txBox="1"/>
          <p:nvPr/>
        </p:nvSpPr>
        <p:spPr>
          <a:xfrm>
            <a:off x="186812" y="6216793"/>
            <a:ext cx="7298793" cy="523220"/>
          </a:xfrm>
          <a:prstGeom prst="rect">
            <a:avLst/>
          </a:prstGeom>
          <a:noFill/>
        </p:spPr>
        <p:txBody>
          <a:bodyPr wrap="none" rtlCol="0">
            <a:spAutoFit/>
          </a:bodyPr>
          <a:lstStyle/>
          <a:p>
            <a:r>
              <a:rPr lang="en-US" b="0" dirty="0"/>
              <a:t>Assumes laminar flow and is valid up to Re of 6  </a:t>
            </a:r>
          </a:p>
        </p:txBody>
      </p:sp>
      <p:sp>
        <p:nvSpPr>
          <p:cNvPr id="3" name="Rounded Rectangle 2"/>
          <p:cNvSpPr/>
          <p:nvPr/>
        </p:nvSpPr>
        <p:spPr bwMode="auto">
          <a:xfrm>
            <a:off x="6163203" y="2524931"/>
            <a:ext cx="2721489" cy="417000"/>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TextBox 6"/>
          <p:cNvSpPr txBox="1"/>
          <p:nvPr/>
        </p:nvSpPr>
        <p:spPr>
          <a:xfrm>
            <a:off x="6842502" y="7749"/>
            <a:ext cx="2361544" cy="461665"/>
          </a:xfrm>
          <a:prstGeom prst="rect">
            <a:avLst/>
          </a:prstGeom>
          <a:noFill/>
        </p:spPr>
        <p:txBody>
          <a:bodyPr wrap="none" rtlCol="0">
            <a:spAutoFit/>
          </a:bodyPr>
          <a:lstStyle/>
          <a:p>
            <a:r>
              <a:rPr lang="en-US" sz="2400" dirty="0"/>
              <a:t>Hagen </a:t>
            </a:r>
            <a:r>
              <a:rPr lang="en-US" sz="2400" dirty="0" err="1"/>
              <a:t>Poiseuille</a:t>
            </a:r>
            <a:endParaRPr lang="en-US" sz="2400" dirty="0"/>
          </a:p>
        </p:txBody>
      </p:sp>
      <p:pic>
        <p:nvPicPr>
          <p:cNvPr id="5" name="Picture 4"/>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tretch>
            <a:fillRect/>
          </a:stretch>
        </p:blipFill>
        <p:spPr>
          <a:xfrm>
            <a:off x="7260013" y="613081"/>
            <a:ext cx="1231238" cy="571429"/>
          </a:xfrm>
          <a:prstGeom prst="rect">
            <a:avLst/>
          </a:prstGeom>
        </p:spPr>
      </p:pic>
      <p:pic>
        <p:nvPicPr>
          <p:cNvPr id="9" name="Picture 8"/>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2325329" y="3370458"/>
            <a:ext cx="3940570" cy="668952"/>
          </a:xfrm>
          <a:prstGeom prst="rect">
            <a:avLst/>
          </a:prstGeom>
        </p:spPr>
      </p:pic>
      <p:pic>
        <p:nvPicPr>
          <p:cNvPr id="11" name="Picture 10"/>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14216" y="6216793"/>
            <a:ext cx="1470476" cy="51657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6533866" cy="1143000"/>
          </a:xfrm>
        </p:spPr>
        <p:txBody>
          <a:bodyPr/>
          <a:lstStyle/>
          <a:p>
            <a:r>
              <a:rPr lang="en-US" dirty="0"/>
              <a:t>Backwash Requirements – Head Loss (force balance)</a:t>
            </a:r>
          </a:p>
        </p:txBody>
      </p:sp>
      <p:sp>
        <p:nvSpPr>
          <p:cNvPr id="4" name="Rectangle 5 1" descr="Cork"/>
          <p:cNvSpPr>
            <a:spLocks noChangeArrowheads="1"/>
          </p:cNvSpPr>
          <p:nvPr/>
        </p:nvSpPr>
        <p:spPr bwMode="auto">
          <a:xfrm>
            <a:off x="7525445" y="4339908"/>
            <a:ext cx="1494503" cy="2330245"/>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Arc 7"/>
          <p:cNvSpPr/>
          <p:nvPr/>
        </p:nvSpPr>
        <p:spPr bwMode="auto">
          <a:xfrm flipV="1">
            <a:off x="7987561" y="4113773"/>
            <a:ext cx="629265" cy="629265"/>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Rectangle 5 2" descr="Cork"/>
          <p:cNvSpPr>
            <a:spLocks noChangeArrowheads="1"/>
          </p:cNvSpPr>
          <p:nvPr/>
        </p:nvSpPr>
        <p:spPr bwMode="auto">
          <a:xfrm>
            <a:off x="6591379" y="3175819"/>
            <a:ext cx="139287" cy="349925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Freeform 6"/>
          <p:cNvSpPr/>
          <p:nvPr/>
        </p:nvSpPr>
        <p:spPr bwMode="auto">
          <a:xfrm>
            <a:off x="6581548" y="2917371"/>
            <a:ext cx="136419" cy="377244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5" name="Group 14"/>
          <p:cNvGrpSpPr/>
          <p:nvPr/>
        </p:nvGrpSpPr>
        <p:grpSpPr>
          <a:xfrm>
            <a:off x="6709366" y="6522669"/>
            <a:ext cx="835743" cy="167149"/>
            <a:chOff x="1179871" y="5447071"/>
            <a:chExt cx="2168013" cy="270387"/>
          </a:xfrm>
        </p:grpSpPr>
        <p:sp>
          <p:nvSpPr>
            <p:cNvPr id="14" name="Rectangle 5 3"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2" name="Straight Connector 11"/>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13" name="Straight Connector 12"/>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cxnSp>
        <p:nvCxnSpPr>
          <p:cNvPr id="22" name="Straight Connector 21"/>
          <p:cNvCxnSpPr>
            <a:stCxn id="7" idx="1"/>
          </p:cNvCxnSpPr>
          <p:nvPr/>
        </p:nvCxnSpPr>
        <p:spPr bwMode="auto">
          <a:xfrm flipH="1">
            <a:off x="5147673" y="6689818"/>
            <a:ext cx="1434384" cy="1"/>
          </a:xfrm>
          <a:prstGeom prst="line">
            <a:avLst/>
          </a:prstGeom>
          <a:noFill/>
          <a:ln w="12700" cap="flat" cmpd="sng" algn="ctr">
            <a:solidFill>
              <a:schemeClr val="tx1"/>
            </a:solidFill>
            <a:prstDash val="sysDot"/>
            <a:round/>
            <a:headEnd type="none" w="lg" len="med"/>
            <a:tailEnd type="none" w="lg" len="med"/>
          </a:ln>
          <a:effectLst/>
        </p:spPr>
      </p:cxnSp>
      <p:cxnSp>
        <p:nvCxnSpPr>
          <p:cNvPr id="23" name="Straight Connector 22"/>
          <p:cNvCxnSpPr/>
          <p:nvPr/>
        </p:nvCxnSpPr>
        <p:spPr bwMode="auto">
          <a:xfrm rot="10800000">
            <a:off x="5167338" y="3174770"/>
            <a:ext cx="1380331" cy="0"/>
          </a:xfrm>
          <a:prstGeom prst="line">
            <a:avLst/>
          </a:prstGeom>
          <a:noFill/>
          <a:ln w="12700" cap="flat" cmpd="sng" algn="ctr">
            <a:solidFill>
              <a:schemeClr val="tx1"/>
            </a:solidFill>
            <a:prstDash val="sysDot"/>
            <a:round/>
            <a:headEnd type="none" w="lg" len="med"/>
            <a:tailEnd type="none" w="lg" len="med"/>
          </a:ln>
          <a:effectLst/>
        </p:spPr>
      </p:cxnSp>
      <p:cxnSp>
        <p:nvCxnSpPr>
          <p:cNvPr id="24" name="Straight Connector 23"/>
          <p:cNvCxnSpPr/>
          <p:nvPr/>
        </p:nvCxnSpPr>
        <p:spPr bwMode="auto">
          <a:xfrm rot="10800000">
            <a:off x="5836716" y="4359575"/>
            <a:ext cx="1728596" cy="0"/>
          </a:xfrm>
          <a:prstGeom prst="line">
            <a:avLst/>
          </a:prstGeom>
          <a:noFill/>
          <a:ln w="12700" cap="flat" cmpd="sng" algn="ctr">
            <a:solidFill>
              <a:schemeClr val="tx1"/>
            </a:solidFill>
            <a:prstDash val="sysDot"/>
            <a:round/>
            <a:headEnd type="none" w="lg" len="med"/>
            <a:tailEnd type="none" w="lg" len="med"/>
          </a:ln>
          <a:effectLst/>
        </p:spPr>
      </p:cxnSp>
      <p:cxnSp>
        <p:nvCxnSpPr>
          <p:cNvPr id="26" name="Straight Connector 25"/>
          <p:cNvCxnSpPr/>
          <p:nvPr/>
        </p:nvCxnSpPr>
        <p:spPr bwMode="auto">
          <a:xfrm rot="10800000">
            <a:off x="5862505" y="530837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27" name="Straight Connector 26"/>
          <p:cNvCxnSpPr/>
          <p:nvPr/>
        </p:nvCxnSpPr>
        <p:spPr bwMode="auto">
          <a:xfrm rot="10800000">
            <a:off x="5785136" y="6463679"/>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32" name="Straight Arrow Connector 31"/>
          <p:cNvCxnSpPr/>
          <p:nvPr/>
        </p:nvCxnSpPr>
        <p:spPr bwMode="auto">
          <a:xfrm rot="5400000">
            <a:off x="3692657" y="4933217"/>
            <a:ext cx="3514790"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3" name="Straight Arrow Connector 32"/>
          <p:cNvCxnSpPr/>
          <p:nvPr/>
        </p:nvCxnSpPr>
        <p:spPr bwMode="auto">
          <a:xfrm rot="5400000">
            <a:off x="5511334" y="3763178"/>
            <a:ext cx="1174719"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35" name="Straight Arrow Connector 34"/>
          <p:cNvCxnSpPr/>
          <p:nvPr/>
        </p:nvCxnSpPr>
        <p:spPr bwMode="auto">
          <a:xfrm rot="5400000">
            <a:off x="5519977" y="5907006"/>
            <a:ext cx="1155845" cy="1588"/>
          </a:xfrm>
          <a:prstGeom prst="straightConnector1">
            <a:avLst/>
          </a:prstGeom>
          <a:noFill/>
          <a:ln w="12700" cap="flat" cmpd="sng" algn="ctr">
            <a:solidFill>
              <a:schemeClr val="tx1"/>
            </a:solidFill>
            <a:prstDash val="solid"/>
            <a:round/>
            <a:headEnd type="triangle" w="lg" len="med"/>
            <a:tailEnd type="triangle" w="lg" len="med"/>
          </a:ln>
          <a:effectLst/>
        </p:spPr>
      </p:cxnSp>
      <p:sp>
        <p:nvSpPr>
          <p:cNvPr id="42" name="Rectangle 5 4" descr="Cork"/>
          <p:cNvSpPr>
            <a:spLocks noChangeArrowheads="1"/>
          </p:cNvSpPr>
          <p:nvPr/>
        </p:nvSpPr>
        <p:spPr bwMode="auto">
          <a:xfrm>
            <a:off x="7525446" y="4821691"/>
            <a:ext cx="1494503" cy="609600"/>
          </a:xfrm>
          <a:prstGeom prst="rect">
            <a:avLst/>
          </a:prstGeom>
          <a:blipFill dpi="0" rotWithShape="1">
            <a:blip r:embed="rId1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44" name="Straight Arrow Connector 43"/>
          <p:cNvCxnSpPr/>
          <p:nvPr/>
        </p:nvCxnSpPr>
        <p:spPr bwMode="auto">
          <a:xfrm rot="5400000">
            <a:off x="5623692" y="4837750"/>
            <a:ext cx="963010" cy="1588"/>
          </a:xfrm>
          <a:prstGeom prst="straightConnector1">
            <a:avLst/>
          </a:prstGeom>
          <a:noFill/>
          <a:ln w="12700" cap="flat" cmpd="sng" algn="ctr">
            <a:solidFill>
              <a:schemeClr val="tx1"/>
            </a:solidFill>
            <a:prstDash val="solid"/>
            <a:round/>
            <a:headEnd type="triangle" w="lg" len="med"/>
            <a:tailEnd type="triangle" w="lg" len="med"/>
          </a:ln>
          <a:effectLst/>
        </p:spPr>
      </p:cxnSp>
      <mc:AlternateContent xmlns:mc="http://schemas.openxmlformats.org/markup-compatibility/2006" xmlns:a14="http://schemas.microsoft.com/office/drawing/2010/main">
        <mc:Choice Requires="a14">
          <p:sp>
            <p:nvSpPr>
              <p:cNvPr id="55" name="TextBox 54"/>
              <p:cNvSpPr txBox="1"/>
              <p:nvPr/>
            </p:nvSpPr>
            <p:spPr>
              <a:xfrm>
                <a:off x="0" y="5265597"/>
                <a:ext cx="5589672" cy="523220"/>
              </a:xfrm>
              <a:prstGeom prst="rect">
                <a:avLst/>
              </a:prstGeom>
              <a:noFill/>
            </p:spPr>
            <p:txBody>
              <a:bodyPr wrap="none" rtlCol="0">
                <a:spAutoFit/>
              </a:bodyPr>
              <a:lstStyle/>
              <a:p>
                <a:r>
                  <a:rPr lang="en-US" b="0" dirty="0"/>
                  <a:t>For </a:t>
                </a:r>
                <a14:m>
                  <m:oMath xmlns:m="http://schemas.openxmlformats.org/officeDocument/2006/math">
                    <m:r>
                      <a:rPr lang="en-US" i="1">
                        <a:latin typeface="Cambria Math"/>
                      </a:rPr>
                      <m:t>𝜙</m:t>
                    </m:r>
                  </m:oMath>
                </a14:m>
                <a:r>
                  <a:rPr lang="en-US" b="0" baseline="-25000" dirty="0" err="1">
                    <a:latin typeface="+mj-lt"/>
                  </a:rPr>
                  <a:t>FiSand</a:t>
                </a:r>
                <a:r>
                  <a:rPr lang="en-US" b="0" dirty="0"/>
                  <a:t>=0.4 and </a:t>
                </a:r>
                <a:r>
                  <a:rPr lang="en-US" b="0" dirty="0" err="1">
                    <a:latin typeface="Symbol" pitchFamily="18" charset="2"/>
                  </a:rPr>
                  <a:t>r</a:t>
                </a:r>
                <a:r>
                  <a:rPr lang="en-US" b="0" baseline="-25000" dirty="0" err="1"/>
                  <a:t>Sand</a:t>
                </a:r>
                <a:r>
                  <a:rPr lang="en-US" b="0" dirty="0"/>
                  <a:t>=2650 kg/m</a:t>
                </a:r>
                <a:r>
                  <a:rPr lang="en-US" b="0" baseline="30000" dirty="0"/>
                  <a:t>3</a:t>
                </a:r>
              </a:p>
            </p:txBody>
          </p:sp>
        </mc:Choice>
        <mc:Fallback xmlns="">
          <p:sp>
            <p:nvSpPr>
              <p:cNvPr id="55" name="TextBox 54"/>
              <p:cNvSpPr txBox="1">
                <a:spLocks noRot="1" noChangeAspect="1" noMove="1" noResize="1" noEditPoints="1" noAdjustHandles="1" noChangeArrowheads="1" noChangeShapeType="1" noTextEdit="1"/>
              </p:cNvSpPr>
              <p:nvPr/>
            </p:nvSpPr>
            <p:spPr>
              <a:xfrm>
                <a:off x="0" y="5265597"/>
                <a:ext cx="5589672" cy="523220"/>
              </a:xfrm>
              <a:prstGeom prst="rect">
                <a:avLst/>
              </a:prstGeom>
              <a:blipFill rotWithShape="1">
                <a:blip r:embed="rId19"/>
                <a:stretch>
                  <a:fillRect l="-2181" t="-11628" b="-32558"/>
                </a:stretch>
              </a:blipFill>
            </p:spPr>
            <p:txBody>
              <a:bodyPr/>
              <a:lstStyle/>
              <a:p>
                <a:r>
                  <a:rPr lang="en-US">
                    <a:noFill/>
                  </a:rPr>
                  <a:t> </a:t>
                </a:r>
              </a:p>
            </p:txBody>
          </p:sp>
        </mc:Fallback>
      </mc:AlternateContent>
      <p:sp>
        <p:nvSpPr>
          <p:cNvPr id="58" name="Rectangle 5 5" descr="Cork"/>
          <p:cNvSpPr>
            <a:spLocks noChangeArrowheads="1"/>
          </p:cNvSpPr>
          <p:nvPr/>
        </p:nvSpPr>
        <p:spPr bwMode="auto">
          <a:xfrm>
            <a:off x="7525446" y="5289755"/>
            <a:ext cx="1494503" cy="1173921"/>
          </a:xfrm>
          <a:prstGeom prst="rect">
            <a:avLst/>
          </a:prstGeom>
          <a:blipFill>
            <a:blip r:embed="rId1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 name="Freeform 5"/>
          <p:cNvSpPr/>
          <p:nvPr/>
        </p:nvSpPr>
        <p:spPr bwMode="auto">
          <a:xfrm>
            <a:off x="7515612" y="3435341"/>
            <a:ext cx="1494504" cy="325447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61"/>
          <p:cNvSpPr/>
          <p:nvPr/>
        </p:nvSpPr>
        <p:spPr bwMode="auto">
          <a:xfrm>
            <a:off x="7369763" y="6548284"/>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TextBox 42"/>
          <p:cNvSpPr txBox="1"/>
          <p:nvPr/>
        </p:nvSpPr>
        <p:spPr>
          <a:xfrm rot="5400000">
            <a:off x="140016" y="2537901"/>
            <a:ext cx="667170" cy="1107996"/>
          </a:xfrm>
          <a:prstGeom prst="rect">
            <a:avLst/>
          </a:prstGeom>
          <a:noFill/>
        </p:spPr>
        <p:txBody>
          <a:bodyPr wrap="none" rtlCol="0">
            <a:spAutoFit/>
          </a:bodyPr>
          <a:lstStyle/>
          <a:p>
            <a:r>
              <a:rPr lang="en-US" sz="6600" dirty="0"/>
              <a:t>=</a:t>
            </a:r>
          </a:p>
        </p:txBody>
      </p:sp>
      <p:sp>
        <p:nvSpPr>
          <p:cNvPr id="45" name="TextBox 44"/>
          <p:cNvSpPr txBox="1"/>
          <p:nvPr/>
        </p:nvSpPr>
        <p:spPr>
          <a:xfrm>
            <a:off x="2044805" y="1895741"/>
            <a:ext cx="3227037" cy="430887"/>
          </a:xfrm>
          <a:prstGeom prst="rect">
            <a:avLst/>
          </a:prstGeom>
          <a:noFill/>
        </p:spPr>
        <p:txBody>
          <a:bodyPr wrap="none" rtlCol="0">
            <a:spAutoFit/>
          </a:bodyPr>
          <a:lstStyle/>
          <a:p>
            <a:r>
              <a:rPr lang="en-US" sz="2200" b="0" dirty="0"/>
              <a:t>Weight of water/Filter area</a:t>
            </a:r>
          </a:p>
        </p:txBody>
      </p:sp>
      <p:sp>
        <p:nvSpPr>
          <p:cNvPr id="47" name="TextBox 46"/>
          <p:cNvSpPr txBox="1"/>
          <p:nvPr/>
        </p:nvSpPr>
        <p:spPr>
          <a:xfrm>
            <a:off x="5847296" y="1870804"/>
            <a:ext cx="3116431" cy="430887"/>
          </a:xfrm>
          <a:prstGeom prst="rect">
            <a:avLst/>
          </a:prstGeom>
          <a:noFill/>
        </p:spPr>
        <p:txBody>
          <a:bodyPr wrap="none" rtlCol="0">
            <a:spAutoFit/>
          </a:bodyPr>
          <a:lstStyle/>
          <a:p>
            <a:r>
              <a:rPr lang="en-US" sz="2200" b="0" dirty="0"/>
              <a:t>Weight of sand/Filter area</a:t>
            </a:r>
          </a:p>
        </p:txBody>
      </p:sp>
      <p:pic>
        <p:nvPicPr>
          <p:cNvPr id="40" name="Picture 1"/>
          <p:cNvPicPr>
            <a:picLocks noChangeAspect="1" noChangeArrowheads="1"/>
          </p:cNvPicPr>
          <p:nvPr/>
        </p:nvPicPr>
        <p:blipFill>
          <a:blip r:embed="rId20" cstate="print"/>
          <a:srcRect/>
          <a:stretch>
            <a:fillRect/>
          </a:stretch>
        </p:blipFill>
        <p:spPr bwMode="auto">
          <a:xfrm>
            <a:off x="8096819" y="191069"/>
            <a:ext cx="801522" cy="1263939"/>
          </a:xfrm>
          <a:prstGeom prst="rect">
            <a:avLst/>
          </a:prstGeom>
          <a:noFill/>
          <a:ln w="9525">
            <a:noFill/>
            <a:miter lim="800000"/>
            <a:headEnd/>
            <a:tailEnd/>
          </a:ln>
          <a:effectLst/>
        </p:spPr>
      </p:pic>
      <p:sp>
        <p:nvSpPr>
          <p:cNvPr id="3" name="Rounded Rectangle 2"/>
          <p:cNvSpPr/>
          <p:nvPr/>
        </p:nvSpPr>
        <p:spPr bwMode="auto">
          <a:xfrm>
            <a:off x="13647" y="4496645"/>
            <a:ext cx="1825945" cy="63417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5" name="Picture 4"/>
          <p:cNvPicPr>
            <a:picLocks noChangeAspect="1"/>
          </p:cNvPicPr>
          <p:nvPr>
            <p:custDataLst>
              <p:tags r:id="rId1"/>
            </p:custDataLst>
          </p:nvPr>
        </p:nvPicPr>
        <p:blipFill>
          <a:blip r:embed="rId21" cstate="print">
            <a:extLst>
              <a:ext uri="{28A0092B-C50C-407E-A947-70E740481C1C}">
                <a14:useLocalDpi xmlns:a14="http://schemas.microsoft.com/office/drawing/2010/main" val="0"/>
              </a:ext>
            </a:extLst>
          </a:blip>
          <a:stretch>
            <a:fillRect/>
          </a:stretch>
        </p:blipFill>
        <p:spPr>
          <a:xfrm>
            <a:off x="146971" y="2420803"/>
            <a:ext cx="8700939" cy="231341"/>
          </a:xfrm>
          <a:prstGeom prst="rect">
            <a:avLst/>
          </a:prstGeom>
        </p:spPr>
      </p:pic>
      <p:pic>
        <p:nvPicPr>
          <p:cNvPr id="9" name="Picture 8"/>
          <p:cNvPicPr>
            <a:picLocks noChangeAspect="1"/>
          </p:cNvPicPr>
          <p:nvPr>
            <p:custDataLst>
              <p:tags r:id="rId2"/>
            </p:custDataLst>
          </p:nvPr>
        </p:nvPicPr>
        <p:blipFill>
          <a:blip r:embed="rId22" cstate="print">
            <a:extLst>
              <a:ext uri="{28A0092B-C50C-407E-A947-70E740481C1C}">
                <a14:useLocalDpi xmlns:a14="http://schemas.microsoft.com/office/drawing/2010/main" val="0"/>
              </a:ext>
            </a:extLst>
          </a:blip>
          <a:stretch>
            <a:fillRect/>
          </a:stretch>
        </p:blipFill>
        <p:spPr>
          <a:xfrm>
            <a:off x="149787" y="3592239"/>
            <a:ext cx="5017551" cy="205196"/>
          </a:xfrm>
          <a:prstGeom prst="rect">
            <a:avLst/>
          </a:prstGeom>
        </p:spPr>
      </p:pic>
      <p:pic>
        <p:nvPicPr>
          <p:cNvPr id="16" name="Picture 15"/>
          <p:cNvPicPr>
            <a:picLocks noChangeAspect="1"/>
          </p:cNvPicPr>
          <p:nvPr>
            <p:custDataLst>
              <p:tags r:id="rId3"/>
            </p:custDataLst>
          </p:nvPr>
        </p:nvPicPr>
        <p:blipFill>
          <a:blip r:embed="rId23" cstate="print">
            <a:extLst>
              <a:ext uri="{28A0092B-C50C-407E-A947-70E740481C1C}">
                <a14:useLocalDpi xmlns:a14="http://schemas.microsoft.com/office/drawing/2010/main" val="0"/>
              </a:ext>
            </a:extLst>
          </a:blip>
          <a:stretch>
            <a:fillRect/>
          </a:stretch>
        </p:blipFill>
        <p:spPr>
          <a:xfrm>
            <a:off x="133884" y="4528406"/>
            <a:ext cx="4288930" cy="512360"/>
          </a:xfrm>
          <a:prstGeom prst="rect">
            <a:avLst/>
          </a:prstGeom>
        </p:spPr>
      </p:pic>
      <p:pic>
        <p:nvPicPr>
          <p:cNvPr id="25" name="Picture 24"/>
          <p:cNvPicPr>
            <a:picLocks noChangeAspect="1"/>
          </p:cNvPicPr>
          <p:nvPr>
            <p:custDataLst>
              <p:tags r:id="rId4"/>
            </p:custDataLst>
          </p:nvPr>
        </p:nvPicPr>
        <p:blipFill>
          <a:blip r:embed="rId24" cstate="print">
            <a:extLst>
              <a:ext uri="{28A0092B-C50C-407E-A947-70E740481C1C}">
                <a14:useLocalDpi xmlns:a14="http://schemas.microsoft.com/office/drawing/2010/main" val="0"/>
              </a:ext>
            </a:extLst>
          </a:blip>
          <a:stretch>
            <a:fillRect/>
          </a:stretch>
        </p:blipFill>
        <p:spPr>
          <a:xfrm>
            <a:off x="5803179" y="3633920"/>
            <a:ext cx="527930" cy="195805"/>
          </a:xfrm>
          <a:prstGeom prst="rect">
            <a:avLst/>
          </a:prstGeom>
          <a:solidFill>
            <a:schemeClr val="bg1"/>
          </a:solidFill>
        </p:spPr>
      </p:pic>
      <p:pic>
        <p:nvPicPr>
          <p:cNvPr id="29" name="Picture 28"/>
          <p:cNvPicPr>
            <a:picLocks noChangeAspect="1"/>
          </p:cNvPicPr>
          <p:nvPr>
            <p:custDataLst>
              <p:tags r:id="rId5"/>
            </p:custDataLst>
          </p:nvPr>
        </p:nvPicPr>
        <p:blipFill>
          <a:blip r:embed="rId25" cstate="print">
            <a:extLst>
              <a:ext uri="{28A0092B-C50C-407E-A947-70E740481C1C}">
                <a14:useLocalDpi xmlns:a14="http://schemas.microsoft.com/office/drawing/2010/main" val="0"/>
              </a:ext>
            </a:extLst>
          </a:blip>
          <a:stretch>
            <a:fillRect/>
          </a:stretch>
        </p:blipFill>
        <p:spPr>
          <a:xfrm>
            <a:off x="5964623" y="4823098"/>
            <a:ext cx="375499" cy="190848"/>
          </a:xfrm>
          <a:prstGeom prst="rect">
            <a:avLst/>
          </a:prstGeom>
          <a:solidFill>
            <a:schemeClr val="bg1"/>
          </a:solidFill>
        </p:spPr>
      </p:pic>
      <p:pic>
        <p:nvPicPr>
          <p:cNvPr id="20" name="Picture 19"/>
          <p:cNvPicPr>
            <a:picLocks noChangeAspect="1"/>
          </p:cNvPicPr>
          <p:nvPr>
            <p:custDataLst>
              <p:tags r:id="rId6"/>
            </p:custDataLst>
          </p:nvPr>
        </p:nvPicPr>
        <p:blipFill>
          <a:blip r:embed="rId26" cstate="print">
            <a:extLst>
              <a:ext uri="{28A0092B-C50C-407E-A947-70E740481C1C}">
                <a14:useLocalDpi xmlns:a14="http://schemas.microsoft.com/office/drawing/2010/main" val="0"/>
              </a:ext>
            </a:extLst>
          </a:blip>
          <a:stretch>
            <a:fillRect/>
          </a:stretch>
        </p:blipFill>
        <p:spPr>
          <a:xfrm>
            <a:off x="4860425" y="4590717"/>
            <a:ext cx="1047186" cy="172259"/>
          </a:xfrm>
          <a:prstGeom prst="rect">
            <a:avLst/>
          </a:prstGeom>
          <a:solidFill>
            <a:schemeClr val="bg1"/>
          </a:solidFill>
        </p:spPr>
      </p:pic>
      <p:pic>
        <p:nvPicPr>
          <p:cNvPr id="31" name="Picture 30"/>
          <p:cNvPicPr>
            <a:picLocks noChangeAspect="1"/>
          </p:cNvPicPr>
          <p:nvPr>
            <p:custDataLst>
              <p:tags r:id="rId7"/>
            </p:custDataLst>
          </p:nvPr>
        </p:nvPicPr>
        <p:blipFill>
          <a:blip r:embed="rId27" cstate="print">
            <a:extLst>
              <a:ext uri="{28A0092B-C50C-407E-A947-70E740481C1C}">
                <a14:useLocalDpi xmlns:a14="http://schemas.microsoft.com/office/drawing/2010/main" val="0"/>
              </a:ext>
            </a:extLst>
          </a:blip>
          <a:stretch>
            <a:fillRect/>
          </a:stretch>
        </p:blipFill>
        <p:spPr>
          <a:xfrm>
            <a:off x="5745458" y="5818325"/>
            <a:ext cx="731170" cy="173498"/>
          </a:xfrm>
          <a:prstGeom prst="rect">
            <a:avLst/>
          </a:prstGeom>
          <a:solidFill>
            <a:schemeClr val="bg1"/>
          </a:solidFill>
        </p:spPr>
      </p:pic>
      <p:pic>
        <p:nvPicPr>
          <p:cNvPr id="36" name="Picture 35"/>
          <p:cNvPicPr>
            <a:picLocks noChangeAspect="1"/>
          </p:cNvPicPr>
          <p:nvPr>
            <p:custDataLst>
              <p:tags r:id="rId8"/>
            </p:custDataLst>
          </p:nvPr>
        </p:nvPicPr>
        <p:blipFill>
          <a:blip r:embed="rId28" cstate="print">
            <a:extLst>
              <a:ext uri="{28A0092B-C50C-407E-A947-70E740481C1C}">
                <a14:useLocalDpi xmlns:a14="http://schemas.microsoft.com/office/drawing/2010/main" val="0"/>
              </a:ext>
            </a:extLst>
          </a:blip>
          <a:stretch>
            <a:fillRect/>
          </a:stretch>
        </p:blipFill>
        <p:spPr>
          <a:xfrm>
            <a:off x="5966984" y="6514505"/>
            <a:ext cx="300450" cy="151207"/>
          </a:xfrm>
          <a:prstGeom prst="rect">
            <a:avLst/>
          </a:prstGeom>
        </p:spPr>
      </p:pic>
      <p:pic>
        <p:nvPicPr>
          <p:cNvPr id="11" name="Picture 10"/>
          <p:cNvPicPr>
            <a:picLocks noChangeAspect="1"/>
          </p:cNvPicPr>
          <p:nvPr>
            <p:custDataLst>
              <p:tags r:id="rId9"/>
            </p:custDataLst>
          </p:nvPr>
        </p:nvPicPr>
        <p:blipFill>
          <a:blip r:embed="rId29" cstate="print">
            <a:extLst>
              <a:ext uri="{28A0092B-C50C-407E-A947-70E740481C1C}">
                <a14:useLocalDpi xmlns:a14="http://schemas.microsoft.com/office/drawing/2010/main" val="0"/>
              </a:ext>
            </a:extLst>
          </a:blip>
          <a:stretch>
            <a:fillRect/>
          </a:stretch>
        </p:blipFill>
        <p:spPr>
          <a:xfrm>
            <a:off x="805919" y="5940283"/>
            <a:ext cx="4004571" cy="608000"/>
          </a:xfrm>
          <a:prstGeom prst="rect">
            <a:avLst/>
          </a:prstGeom>
        </p:spPr>
      </p:pic>
      <p:pic>
        <p:nvPicPr>
          <p:cNvPr id="59" name="Picture 58">
            <a:extLst>
              <a:ext uri="{FF2B5EF4-FFF2-40B4-BE49-F238E27FC236}">
                <a16:creationId xmlns:a16="http://schemas.microsoft.com/office/drawing/2014/main" id="{C6820C7C-E7C8-4FA4-A05A-58F750DA5F59}"/>
              </a:ext>
            </a:extLst>
          </p:cNvPr>
          <p:cNvPicPr>
            <a:picLocks noChangeAspect="1"/>
          </p:cNvPicPr>
          <p:nvPr>
            <p:custDataLst>
              <p:tags r:id="rId10"/>
            </p:custDataLst>
          </p:nvPr>
        </p:nvPicPr>
        <p:blipFill>
          <a:blip r:embed="rId30" cstate="print">
            <a:extLst>
              <a:ext uri="{28A0092B-C50C-407E-A947-70E740481C1C}">
                <a14:useLocalDpi xmlns:a14="http://schemas.microsoft.com/office/drawing/2010/main" val="0"/>
              </a:ext>
            </a:extLst>
          </a:blip>
          <a:stretch>
            <a:fillRect/>
          </a:stretch>
        </p:blipFill>
        <p:spPr>
          <a:xfrm>
            <a:off x="352006" y="6997737"/>
            <a:ext cx="11830857" cy="1676190"/>
          </a:xfrm>
          <a:prstGeom prst="rect">
            <a:avLst/>
          </a:prstGeom>
        </p:spPr>
      </p:pic>
      <p:pic>
        <p:nvPicPr>
          <p:cNvPr id="61" name="Picture 60">
            <a:extLst>
              <a:ext uri="{FF2B5EF4-FFF2-40B4-BE49-F238E27FC236}">
                <a16:creationId xmlns:a16="http://schemas.microsoft.com/office/drawing/2014/main" id="{A5C5D7AA-A0FD-4CDF-94AA-B467C60A10A9}"/>
              </a:ext>
            </a:extLst>
          </p:cNvPr>
          <p:cNvPicPr>
            <a:picLocks noChangeAspect="1"/>
          </p:cNvPicPr>
          <p:nvPr>
            <p:custDataLst>
              <p:tags r:id="rId11"/>
            </p:custDataLst>
          </p:nvPr>
        </p:nvPicPr>
        <p:blipFill>
          <a:blip r:embed="rId31" cstate="print">
            <a:extLst>
              <a:ext uri="{28A0092B-C50C-407E-A947-70E740481C1C}">
                <a14:useLocalDpi xmlns:a14="http://schemas.microsoft.com/office/drawing/2010/main" val="0"/>
              </a:ext>
            </a:extLst>
          </a:blip>
          <a:stretch>
            <a:fillRect/>
          </a:stretch>
        </p:blipFill>
        <p:spPr>
          <a:xfrm>
            <a:off x="9354058" y="1703478"/>
            <a:ext cx="6080000" cy="254476"/>
          </a:xfrm>
          <a:prstGeom prst="rect">
            <a:avLst/>
          </a:prstGeom>
        </p:spPr>
      </p:pic>
      <p:pic>
        <p:nvPicPr>
          <p:cNvPr id="490498" name="Picture 490497">
            <a:extLst>
              <a:ext uri="{FF2B5EF4-FFF2-40B4-BE49-F238E27FC236}">
                <a16:creationId xmlns:a16="http://schemas.microsoft.com/office/drawing/2014/main" id="{203CCD50-5A82-4C0F-9853-F36D53F965A3}"/>
              </a:ext>
            </a:extLst>
          </p:cNvPr>
          <p:cNvPicPr>
            <a:picLocks noChangeAspect="1"/>
          </p:cNvPicPr>
          <p:nvPr>
            <p:custDataLst>
              <p:tags r:id="rId12"/>
            </p:custDataLst>
          </p:nvPr>
        </p:nvPicPr>
        <p:blipFill>
          <a:blip r:embed="rId32" cstate="print">
            <a:extLst>
              <a:ext uri="{28A0092B-C50C-407E-A947-70E740481C1C}">
                <a14:useLocalDpi xmlns:a14="http://schemas.microsoft.com/office/drawing/2010/main" val="0"/>
              </a:ext>
            </a:extLst>
          </a:blip>
          <a:stretch>
            <a:fillRect/>
          </a:stretch>
        </p:blipFill>
        <p:spPr>
          <a:xfrm>
            <a:off x="9354058" y="2593353"/>
            <a:ext cx="13106284" cy="931047"/>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5.55556E-7 2.42887E-7 L -0.08559 -0.30789 " pathEditMode="relative" rAng="0" ptsTypes="AA">
                                      <p:cBhvr>
                                        <p:cTn id="6" dur="2000" fill="hold"/>
                                        <p:tgtEl>
                                          <p:spTgt spid="58"/>
                                        </p:tgtEl>
                                        <p:attrNameLst>
                                          <p:attrName>ppt_x</p:attrName>
                                          <p:attrName>ppt_y</p:attrName>
                                        </p:attrNameLst>
                                      </p:cBhvr>
                                      <p:rCtr x="-4300" y="-1540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this analysis miss?</a:t>
            </a:r>
          </a:p>
        </p:txBody>
      </p:sp>
      <p:sp>
        <p:nvSpPr>
          <p:cNvPr id="3" name="Content Placeholder 2"/>
          <p:cNvSpPr>
            <a:spLocks noGrp="1"/>
          </p:cNvSpPr>
          <p:nvPr>
            <p:ph idx="1"/>
          </p:nvPr>
        </p:nvSpPr>
        <p:spPr/>
        <p:txBody>
          <a:bodyPr/>
          <a:lstStyle/>
          <a:p>
            <a:r>
              <a:rPr lang="en-US" dirty="0"/>
              <a:t>Sand bed may first lift as a unit and then fall into the fluidized state</a:t>
            </a:r>
          </a:p>
          <a:p>
            <a:r>
              <a:rPr lang="en-US" dirty="0"/>
              <a:t>Wall shear (scale effect!!!!) and embedded pipes may prevent bed lift (or require more force than our simple force analysis suggests)</a:t>
            </a:r>
          </a:p>
          <a:p>
            <a:r>
              <a:rPr lang="en-US" dirty="0"/>
              <a:t>Sand will stratify if there is even a small range of sizes: Backwash velocity must be sufficient to fluidized the largest sand</a:t>
            </a:r>
          </a:p>
          <a:p>
            <a:r>
              <a:rPr lang="en-US" dirty="0"/>
              <a:t>Backwash initiation requires more study</a:t>
            </a:r>
          </a:p>
        </p:txBody>
      </p:sp>
    </p:spTree>
    <p:extLst>
      <p:ext uri="{BB962C8B-B14F-4D97-AF65-F5344CB8AC3E}">
        <p14:creationId xmlns:p14="http://schemas.microsoft.com/office/powerpoint/2010/main" val="29872671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75336" y="5628537"/>
            <a:ext cx="5802666" cy="621714"/>
          </a:xfrm>
          <a:prstGeom prst="rect">
            <a:avLst/>
          </a:prstGeom>
        </p:spPr>
      </p:pic>
      <p:sp>
        <p:nvSpPr>
          <p:cNvPr id="2" name="Title 1"/>
          <p:cNvSpPr>
            <a:spLocks noGrp="1"/>
          </p:cNvSpPr>
          <p:nvPr>
            <p:ph type="title"/>
          </p:nvPr>
        </p:nvSpPr>
        <p:spPr>
          <a:xfrm>
            <a:off x="685800" y="304800"/>
            <a:ext cx="6765878" cy="1143000"/>
          </a:xfrm>
        </p:spPr>
        <p:txBody>
          <a:bodyPr/>
          <a:lstStyle/>
          <a:p>
            <a:r>
              <a:rPr lang="en-US" dirty="0"/>
              <a:t>Backwash Requirements – Flow Rate</a:t>
            </a:r>
          </a:p>
        </p:txBody>
      </p:sp>
      <p:sp>
        <p:nvSpPr>
          <p:cNvPr id="10" name="TextBox 9"/>
          <p:cNvSpPr txBox="1"/>
          <p:nvPr/>
        </p:nvSpPr>
        <p:spPr>
          <a:xfrm>
            <a:off x="4119717" y="2064775"/>
            <a:ext cx="1340432" cy="523220"/>
          </a:xfrm>
          <a:prstGeom prst="rect">
            <a:avLst/>
          </a:prstGeom>
          <a:noFill/>
        </p:spPr>
        <p:txBody>
          <a:bodyPr wrap="none" rtlCol="0">
            <a:spAutoFit/>
          </a:bodyPr>
          <a:lstStyle/>
          <a:p>
            <a:r>
              <a:rPr lang="en-US" b="0" dirty="0" err="1"/>
              <a:t>Kozeny</a:t>
            </a:r>
            <a:endParaRPr lang="en-US" b="0" dirty="0"/>
          </a:p>
        </p:txBody>
      </p:sp>
      <p:sp>
        <p:nvSpPr>
          <p:cNvPr id="11" name="TextBox 10"/>
          <p:cNvSpPr txBox="1"/>
          <p:nvPr/>
        </p:nvSpPr>
        <p:spPr>
          <a:xfrm>
            <a:off x="6867354" y="4095215"/>
            <a:ext cx="2315057" cy="523220"/>
          </a:xfrm>
          <a:prstGeom prst="rect">
            <a:avLst/>
          </a:prstGeom>
          <a:noFill/>
        </p:spPr>
        <p:txBody>
          <a:bodyPr wrap="none" rtlCol="0">
            <a:spAutoFit/>
          </a:bodyPr>
          <a:lstStyle/>
          <a:p>
            <a:r>
              <a:rPr lang="en-US" b="0" dirty="0"/>
              <a:t>Set them equal</a:t>
            </a:r>
          </a:p>
        </p:txBody>
      </p:sp>
      <p:sp>
        <p:nvSpPr>
          <p:cNvPr id="12" name="TextBox 11"/>
          <p:cNvSpPr txBox="1"/>
          <p:nvPr/>
        </p:nvSpPr>
        <p:spPr>
          <a:xfrm>
            <a:off x="4569241" y="3284428"/>
            <a:ext cx="4602542" cy="523220"/>
          </a:xfrm>
          <a:prstGeom prst="rect">
            <a:avLst/>
          </a:prstGeom>
          <a:noFill/>
        </p:spPr>
        <p:txBody>
          <a:bodyPr wrap="none" rtlCol="0">
            <a:spAutoFit/>
          </a:bodyPr>
          <a:lstStyle/>
          <a:p>
            <a:r>
              <a:rPr lang="en-US" b="0" dirty="0"/>
              <a:t>Backwash Head Loss </a:t>
            </a:r>
            <a:r>
              <a:rPr lang="en-US" sz="1600" b="0" dirty="0"/>
              <a:t>(force balance)</a:t>
            </a:r>
            <a:endParaRPr lang="en-US" b="0" dirty="0"/>
          </a:p>
        </p:txBody>
      </p:sp>
      <p:sp>
        <p:nvSpPr>
          <p:cNvPr id="16" name="TextBox 15"/>
          <p:cNvSpPr txBox="1"/>
          <p:nvPr/>
        </p:nvSpPr>
        <p:spPr>
          <a:xfrm>
            <a:off x="6451600" y="5503997"/>
            <a:ext cx="2692400" cy="1200329"/>
          </a:xfrm>
          <a:prstGeom prst="rect">
            <a:avLst/>
          </a:prstGeom>
          <a:noFill/>
        </p:spPr>
        <p:txBody>
          <a:bodyPr wrap="square" rtlCol="0">
            <a:spAutoFit/>
          </a:bodyPr>
          <a:lstStyle/>
          <a:p>
            <a:r>
              <a:rPr lang="en-US" sz="2400" b="0" dirty="0"/>
              <a:t>Minimum approach velocity required to fluidize bed</a:t>
            </a:r>
          </a:p>
        </p:txBody>
      </p:sp>
      <p:sp>
        <p:nvSpPr>
          <p:cNvPr id="17" name="Rounded Rectangle 16"/>
          <p:cNvSpPr/>
          <p:nvPr/>
        </p:nvSpPr>
        <p:spPr bwMode="auto">
          <a:xfrm>
            <a:off x="3630328" y="5526797"/>
            <a:ext cx="43841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15" name="Picture 1"/>
          <p:cNvPicPr>
            <a:picLocks noChangeAspect="1" noChangeArrowheads="1"/>
          </p:cNvPicPr>
          <p:nvPr/>
        </p:nvPicPr>
        <p:blipFill>
          <a:blip r:embed="rId8"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179146" y="2041146"/>
            <a:ext cx="3940570" cy="668952"/>
          </a:xfrm>
          <a:prstGeom prst="rect">
            <a:avLst/>
          </a:prstGeom>
        </p:spPr>
      </p:pic>
      <p:pic>
        <p:nvPicPr>
          <p:cNvPr id="5" name="Picture 4"/>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79146" y="3265107"/>
            <a:ext cx="4390095" cy="608000"/>
          </a:xfrm>
          <a:prstGeom prst="rect">
            <a:avLst/>
          </a:prstGeom>
        </p:spPr>
      </p:pic>
      <p:pic>
        <p:nvPicPr>
          <p:cNvPr id="6" name="Picture 5"/>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175336" y="4464367"/>
            <a:ext cx="7442285" cy="668952"/>
          </a:xfrm>
          <a:prstGeom prst="rect">
            <a:avLst/>
          </a:prstGeom>
        </p:spPr>
      </p:pic>
      <p:sp>
        <p:nvSpPr>
          <p:cNvPr id="13" name="Rounded Rectangle 12"/>
          <p:cNvSpPr/>
          <p:nvPr/>
        </p:nvSpPr>
        <p:spPr bwMode="auto">
          <a:xfrm>
            <a:off x="2638259" y="5939394"/>
            <a:ext cx="217368" cy="310857"/>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Velocity</a:t>
            </a:r>
          </a:p>
        </p:txBody>
      </p:sp>
      <p:pic>
        <p:nvPicPr>
          <p:cNvPr id="5" name="Picture 4">
            <a:extLst>
              <a:ext uri="{FF2B5EF4-FFF2-40B4-BE49-F238E27FC236}">
                <a16:creationId xmlns:a16="http://schemas.microsoft.com/office/drawing/2014/main" id="{50DD47F3-B979-4692-9DC3-15712D3C78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890" y="2935235"/>
            <a:ext cx="5411244" cy="3922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5405236" y="4206792"/>
            <a:ext cx="3623272" cy="954107"/>
          </a:xfrm>
          <a:prstGeom prst="rect">
            <a:avLst/>
          </a:prstGeom>
          <a:noFill/>
        </p:spPr>
        <p:txBody>
          <a:bodyPr wrap="square" rtlCol="0">
            <a:spAutoFit/>
          </a:bodyPr>
          <a:lstStyle/>
          <a:p>
            <a:r>
              <a:rPr lang="en-US" b="0" dirty="0"/>
              <a:t>0.45 mm E.S. with 1.65 U.C. = D</a:t>
            </a:r>
            <a:r>
              <a:rPr lang="en-US" b="0" baseline="-25000" dirty="0"/>
              <a:t>60</a:t>
            </a:r>
            <a:r>
              <a:rPr lang="en-US" b="0" dirty="0"/>
              <a:t> 0.72 mm</a:t>
            </a:r>
          </a:p>
        </p:txBody>
      </p:sp>
      <p:cxnSp>
        <p:nvCxnSpPr>
          <p:cNvPr id="13" name="Straight Arrow Connector 12"/>
          <p:cNvCxnSpPr/>
          <p:nvPr/>
        </p:nvCxnSpPr>
        <p:spPr bwMode="auto">
          <a:xfrm flipV="1">
            <a:off x="2956142" y="3933173"/>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5" name="Straight Arrow Connector 14"/>
          <p:cNvCxnSpPr/>
          <p:nvPr/>
        </p:nvCxnSpPr>
        <p:spPr bwMode="auto">
          <a:xfrm rot="16200000" flipV="1">
            <a:off x="1868465" y="3346538"/>
            <a:ext cx="0" cy="2141950"/>
          </a:xfrm>
          <a:prstGeom prst="straightConnector1">
            <a:avLst/>
          </a:prstGeom>
          <a:noFill/>
          <a:ln w="28575" cap="flat" cmpd="sng" algn="ctr">
            <a:solidFill>
              <a:schemeClr val="accent4"/>
            </a:solidFill>
            <a:prstDash val="solid"/>
            <a:round/>
            <a:headEnd type="none" w="lg" len="med"/>
            <a:tailEnd type="arrow"/>
          </a:ln>
          <a:effectLst/>
        </p:spPr>
      </p:cxnSp>
      <p:cxnSp>
        <p:nvCxnSpPr>
          <p:cNvPr id="16" name="Straight Arrow Connector 15"/>
          <p:cNvCxnSpPr/>
          <p:nvPr/>
        </p:nvCxnSpPr>
        <p:spPr bwMode="auto">
          <a:xfrm rot="16200000" flipV="1">
            <a:off x="1870552" y="2910216"/>
            <a:ext cx="0" cy="2141950"/>
          </a:xfrm>
          <a:prstGeom prst="straightConnector1">
            <a:avLst/>
          </a:prstGeom>
          <a:noFill/>
          <a:ln w="28575" cap="flat" cmpd="sng" algn="ctr">
            <a:solidFill>
              <a:schemeClr val="accent4"/>
            </a:solidFill>
            <a:prstDash val="solid"/>
            <a:round/>
            <a:headEnd type="none" w="lg" len="med"/>
            <a:tailEnd type="arrow"/>
          </a:ln>
          <a:effectLst/>
        </p:spPr>
      </p:cxnSp>
      <p:sp>
        <p:nvSpPr>
          <p:cNvPr id="17" name="TextBox 16"/>
          <p:cNvSpPr txBox="1"/>
          <p:nvPr/>
        </p:nvSpPr>
        <p:spPr>
          <a:xfrm>
            <a:off x="5405236" y="5280373"/>
            <a:ext cx="3321224" cy="1384995"/>
          </a:xfrm>
          <a:prstGeom prst="rect">
            <a:avLst/>
          </a:prstGeom>
          <a:noFill/>
        </p:spPr>
        <p:txBody>
          <a:bodyPr wrap="square" rtlCol="0">
            <a:spAutoFit/>
          </a:bodyPr>
          <a:lstStyle/>
          <a:p>
            <a:r>
              <a:rPr lang="en-US" b="0" dirty="0"/>
              <a:t>Fluidize at 5 mm/s</a:t>
            </a:r>
          </a:p>
          <a:p>
            <a:r>
              <a:rPr lang="en-US" b="0" dirty="0"/>
              <a:t>30% bed expansion at 12 mm/s</a:t>
            </a:r>
          </a:p>
        </p:txBody>
      </p:sp>
      <p:sp>
        <p:nvSpPr>
          <p:cNvPr id="14" name="TextBox 13"/>
          <p:cNvSpPr txBox="1"/>
          <p:nvPr/>
        </p:nvSpPr>
        <p:spPr>
          <a:xfrm>
            <a:off x="5405236" y="3009900"/>
            <a:ext cx="3657600" cy="830997"/>
          </a:xfrm>
          <a:prstGeom prst="rect">
            <a:avLst/>
          </a:prstGeom>
          <a:noFill/>
        </p:spPr>
        <p:txBody>
          <a:bodyPr wrap="square" rtlCol="0">
            <a:spAutoFit/>
          </a:bodyPr>
          <a:lstStyle/>
          <a:p>
            <a:r>
              <a:rPr lang="en-US" sz="2400" b="0" dirty="0" err="1">
                <a:latin typeface="Symbol" pitchFamily="18" charset="2"/>
              </a:rPr>
              <a:t>P</a:t>
            </a:r>
            <a:r>
              <a:rPr lang="en-US" sz="2400" b="0" baseline="-25000" dirty="0" err="1"/>
              <a:t>FiBw</a:t>
            </a:r>
            <a:r>
              <a:rPr lang="en-US" sz="2400" b="0" dirty="0"/>
              <a:t> is expanded bed depth over settled bed depth</a:t>
            </a:r>
          </a:p>
        </p:txBody>
      </p:sp>
      <p:sp>
        <p:nvSpPr>
          <p:cNvPr id="18" name="Rectangle 17"/>
          <p:cNvSpPr/>
          <p:nvPr/>
        </p:nvSpPr>
        <p:spPr>
          <a:xfrm>
            <a:off x="6968284" y="3967490"/>
            <a:ext cx="1497013" cy="338554"/>
          </a:xfrm>
          <a:prstGeom prst="rect">
            <a:avLst/>
          </a:prstGeom>
        </p:spPr>
        <p:txBody>
          <a:bodyPr wrap="none">
            <a:spAutoFit/>
          </a:bodyPr>
          <a:lstStyle/>
          <a:p>
            <a:r>
              <a:rPr lang="en-US" sz="1600" b="0" dirty="0"/>
              <a:t>(Effective size) </a:t>
            </a:r>
          </a:p>
        </p:txBody>
      </p:sp>
      <p:pic>
        <p:nvPicPr>
          <p:cNvPr id="19" name="Picture 1"/>
          <p:cNvPicPr>
            <a:picLocks noChangeAspect="1" noChangeArrowheads="1"/>
          </p:cNvPicPr>
          <p:nvPr/>
        </p:nvPicPr>
        <p:blipFill>
          <a:blip r:embed="rId7" cstate="print"/>
          <a:srcRect/>
          <a:stretch>
            <a:fillRect/>
          </a:stretch>
        </p:blipFill>
        <p:spPr bwMode="auto">
          <a:xfrm>
            <a:off x="8096819" y="191069"/>
            <a:ext cx="801522" cy="1263939"/>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457200" y="1937225"/>
            <a:ext cx="4842666" cy="621714"/>
          </a:xfrm>
          <a:prstGeom prst="rect">
            <a:avLst/>
          </a:prstGeom>
        </p:spPr>
      </p:pic>
      <p:pic>
        <p:nvPicPr>
          <p:cNvPr id="4" name="Picture 3"/>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5758413" y="1974809"/>
            <a:ext cx="3270095" cy="559238"/>
          </a:xfrm>
          <a:prstGeom prst="rect">
            <a:avLst/>
          </a:prstGeom>
        </p:spPr>
      </p:pic>
      <p:pic>
        <p:nvPicPr>
          <p:cNvPr id="25" name="Picture 24">
            <a:extLst>
              <a:ext uri="{FF2B5EF4-FFF2-40B4-BE49-F238E27FC236}">
                <a16:creationId xmlns:a16="http://schemas.microsoft.com/office/drawing/2014/main" id="{1AF84583-50BC-4053-90B2-0D7B64205F52}"/>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187890" y="6932665"/>
            <a:ext cx="8192000" cy="851809"/>
          </a:xfrm>
          <a:prstGeom prst="rect">
            <a:avLst/>
          </a:prstGeom>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Backwash sand bed stratification</a:t>
            </a:r>
          </a:p>
        </p:txBody>
      </p:sp>
      <p:sp>
        <p:nvSpPr>
          <p:cNvPr id="4" name="Content Placeholder 3"/>
          <p:cNvSpPr>
            <a:spLocks noGrp="1"/>
          </p:cNvSpPr>
          <p:nvPr>
            <p:ph idx="1"/>
          </p:nvPr>
        </p:nvSpPr>
        <p:spPr/>
        <p:txBody>
          <a:bodyPr/>
          <a:lstStyle/>
          <a:p>
            <a:r>
              <a:rPr lang="en-US" dirty="0"/>
              <a:t>Suppose the sand stratifies in the filter bed during backwash and suppose that 10% of the bed is smaller than 0.4 mm and 10% of the sand is bigger than 0.8 mm </a:t>
            </a:r>
          </a:p>
          <a:p>
            <a:r>
              <a:rPr lang="en-US" dirty="0"/>
              <a:t>What is the ratio of fluidization velocity for the top of the sand bed to the fluidization velocity for the bottom of the sand bed?</a:t>
            </a:r>
          </a:p>
        </p:txBody>
      </p:sp>
      <p:pic>
        <p:nvPicPr>
          <p:cNvPr id="3" name="Picture 2"/>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2884134" y="5578793"/>
            <a:ext cx="5802666" cy="621714"/>
          </a:xfrm>
          <a:prstGeom prst="rect">
            <a:avLst/>
          </a:prstGeom>
        </p:spPr>
      </p:pic>
    </p:spTree>
    <p:extLst>
      <p:ext uri="{BB962C8B-B14F-4D97-AF65-F5344CB8AC3E}">
        <p14:creationId xmlns:p14="http://schemas.microsoft.com/office/powerpoint/2010/main" val="37777054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identify a need, then invent</a:t>
            </a:r>
          </a:p>
        </p:txBody>
      </p:sp>
      <p:sp>
        <p:nvSpPr>
          <p:cNvPr id="3" name="Content Placeholder 2"/>
          <p:cNvSpPr>
            <a:spLocks noGrp="1"/>
          </p:cNvSpPr>
          <p:nvPr>
            <p:ph idx="1"/>
          </p:nvPr>
        </p:nvSpPr>
        <p:spPr/>
        <p:txBody>
          <a:bodyPr/>
          <a:lstStyle/>
          <a:p>
            <a:r>
              <a:rPr lang="en-US" dirty="0"/>
              <a:t>Slow sand – capital and labor intensive</a:t>
            </a:r>
          </a:p>
          <a:p>
            <a:r>
              <a:rPr lang="en-US" dirty="0"/>
              <a:t>Rapid sand – require pumps for backwash or require 6 filters working together</a:t>
            </a:r>
          </a:p>
          <a:p>
            <a:endParaRPr lang="en-US" dirty="0"/>
          </a:p>
          <a:p>
            <a:r>
              <a:rPr lang="en-US" dirty="0"/>
              <a:t>Neither of these are good options for small communities</a:t>
            </a:r>
          </a:p>
          <a:p>
            <a:r>
              <a:rPr lang="en-US" dirty="0"/>
              <a:t>Invent time!</a:t>
            </a:r>
          </a:p>
          <a:p>
            <a:endParaRPr lang="en-US" dirty="0"/>
          </a:p>
        </p:txBody>
      </p:sp>
    </p:spTree>
    <p:extLst>
      <p:ext uri="{BB962C8B-B14F-4D97-AF65-F5344CB8AC3E}">
        <p14:creationId xmlns:p14="http://schemas.microsoft.com/office/powerpoint/2010/main" val="28210917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srcRect t="28567"/>
          <a:stretch>
            <a:fillRect/>
          </a:stretch>
        </p:blipFill>
        <p:spPr bwMode="auto">
          <a:xfrm>
            <a:off x="5324475" y="3981450"/>
            <a:ext cx="3819525" cy="2876550"/>
          </a:xfrm>
          <a:prstGeom prst="rect">
            <a:avLst/>
          </a:prstGeom>
          <a:noFill/>
          <a:ln w="9525">
            <a:noFill/>
            <a:miter lim="800000"/>
            <a:headEnd/>
            <a:tailEnd/>
          </a:ln>
        </p:spPr>
      </p:pic>
      <p:sp>
        <p:nvSpPr>
          <p:cNvPr id="2" name="Title 1"/>
          <p:cNvSpPr>
            <a:spLocks noGrp="1"/>
          </p:cNvSpPr>
          <p:nvPr>
            <p:ph type="title"/>
          </p:nvPr>
        </p:nvSpPr>
        <p:spPr/>
        <p:txBody>
          <a:bodyPr/>
          <a:lstStyle/>
          <a:p>
            <a:r>
              <a:rPr lang="en-US"/>
              <a:t>The Backwash Dilemma</a:t>
            </a:r>
            <a:endParaRPr lang="en-US" dirty="0"/>
          </a:p>
        </p:txBody>
      </p:sp>
      <p:sp>
        <p:nvSpPr>
          <p:cNvPr id="4" name="Content Placeholder 3"/>
          <p:cNvSpPr>
            <a:spLocks noGrp="1"/>
          </p:cNvSpPr>
          <p:nvPr>
            <p:ph idx="1"/>
          </p:nvPr>
        </p:nvSpPr>
        <p:spPr/>
        <p:txBody>
          <a:bodyPr/>
          <a:lstStyle/>
          <a:p>
            <a:r>
              <a:rPr lang="en-US"/>
              <a:t>Backwash velocity &gt;&gt; filtration velocity</a:t>
            </a:r>
          </a:p>
          <a:p>
            <a:r>
              <a:rPr lang="en-US"/>
              <a:t>Backwash water must be clean water</a:t>
            </a:r>
          </a:p>
          <a:p>
            <a:r>
              <a:rPr lang="en-US"/>
              <a:t>Backwash water sources?</a:t>
            </a:r>
            <a:endParaRPr lang="en-US" dirty="0"/>
          </a:p>
        </p:txBody>
      </p:sp>
      <p:pic>
        <p:nvPicPr>
          <p:cNvPr id="6" name="Picture 5"/>
          <p:cNvPicPr>
            <a:picLocks noChangeAspect="1" noChangeArrowheads="1"/>
          </p:cNvPicPr>
          <p:nvPr/>
        </p:nvPicPr>
        <p:blipFill>
          <a:blip r:embed="rId3" cstate="print"/>
          <a:srcRect/>
          <a:stretch>
            <a:fillRect/>
          </a:stretch>
        </p:blipFill>
        <p:spPr bwMode="auto">
          <a:xfrm>
            <a:off x="5324475" y="3993356"/>
            <a:ext cx="3819525" cy="2864644"/>
          </a:xfrm>
          <a:prstGeom prst="rect">
            <a:avLst/>
          </a:prstGeom>
          <a:noFill/>
          <a:ln w="9525">
            <a:noFill/>
            <a:miter lim="800000"/>
            <a:headEnd/>
            <a:tailEnd/>
          </a:ln>
        </p:spPr>
      </p:pic>
      <p:pic>
        <p:nvPicPr>
          <p:cNvPr id="495618" name="Picture 2"/>
          <p:cNvPicPr>
            <a:picLocks noChangeAspect="1" noChangeArrowheads="1"/>
          </p:cNvPicPr>
          <p:nvPr/>
        </p:nvPicPr>
        <p:blipFill>
          <a:blip r:embed="rId4" cstate="print"/>
          <a:srcRect/>
          <a:stretch>
            <a:fillRect/>
          </a:stretch>
        </p:blipFill>
        <p:spPr bwMode="auto">
          <a:xfrm>
            <a:off x="5334000" y="4000500"/>
            <a:ext cx="3810000" cy="2857500"/>
          </a:xfrm>
          <a:prstGeom prst="rect">
            <a:avLst/>
          </a:prstGeom>
          <a:noFill/>
          <a:ln w="9525">
            <a:noFill/>
            <a:miter lim="800000"/>
            <a:headEnd/>
            <a:tailEnd/>
          </a:ln>
        </p:spPr>
      </p:pic>
      <p:sp>
        <p:nvSpPr>
          <p:cNvPr id="5" name="Content Placeholder 3"/>
          <p:cNvSpPr txBox="1">
            <a:spLocks/>
          </p:cNvSpPr>
          <p:nvPr/>
        </p:nvSpPr>
        <p:spPr bwMode="auto">
          <a:xfrm>
            <a:off x="478989" y="3323970"/>
            <a:ext cx="4633452" cy="3082412"/>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Pump it from </a:t>
            </a:r>
            <a:r>
              <a:rPr kumimoji="0" lang="en-US" sz="2800" b="0" i="0" u="none" strike="noStrike" kern="0" cap="none" spc="0" normalizeH="0" baseline="0" noProof="0" dirty="0" err="1">
                <a:ln>
                  <a:noFill/>
                </a:ln>
                <a:solidFill>
                  <a:schemeClr val="tx1"/>
                </a:solidFill>
                <a:effectLst/>
                <a:uLnTx/>
                <a:uFillTx/>
                <a:latin typeface="+mn-lt"/>
              </a:rPr>
              <a:t>clearwell</a:t>
            </a:r>
            <a:endParaRPr kumimoji="0" lang="en-US" sz="2800" b="0" i="0" u="none" strike="noStrike" kern="0" cap="none" spc="0" normalizeH="0" baseline="0" noProof="0" dirty="0">
              <a:ln>
                <a:noFill/>
              </a:ln>
              <a:solidFill>
                <a:schemeClr val="tx1"/>
              </a:solidFill>
              <a:effectLst/>
              <a:uLnTx/>
              <a:uFillTx/>
              <a:latin typeface="+mn-lt"/>
            </a:endParaRP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Set of filters working in</a:t>
            </a:r>
            <a:br>
              <a:rPr kumimoji="0" lang="en-US" sz="2800" b="0" i="0" u="none" strike="noStrike" kern="0" cap="none" spc="0" normalizeH="0" baseline="0" noProof="0" dirty="0">
                <a:ln>
                  <a:noFill/>
                </a:ln>
                <a:solidFill>
                  <a:schemeClr val="tx1"/>
                </a:solidFill>
                <a:effectLst/>
                <a:uLnTx/>
                <a:uFillTx/>
                <a:latin typeface="+mn-lt"/>
              </a:rPr>
            </a:br>
            <a:r>
              <a:rPr kumimoji="0" lang="en-US" sz="2800" b="0" i="0" u="none" strike="noStrike" kern="0" cap="none" spc="0" normalizeH="0" baseline="0" noProof="0" dirty="0">
                <a:ln>
                  <a:noFill/>
                </a:ln>
                <a:solidFill>
                  <a:schemeClr val="tx1"/>
                </a:solidFill>
                <a:effectLst/>
                <a:uLnTx/>
                <a:uFillTx/>
                <a:latin typeface="+mn-lt"/>
              </a:rPr>
              <a:t>parallel to backwash one filter</a:t>
            </a:r>
          </a:p>
          <a:p>
            <a:pPr marL="914400" marR="0" lvl="1" indent="-457200" algn="l" defTabSz="914400" rtl="0" eaLnBrk="1" fontAlgn="base" latinLnBrk="0" hangingPunct="1">
              <a:lnSpc>
                <a:spcPct val="100000"/>
              </a:lnSpc>
              <a:spcBef>
                <a:spcPct val="20000"/>
              </a:spcBef>
              <a:spcAft>
                <a:spcPct val="0"/>
              </a:spcAft>
              <a:buClr>
                <a:schemeClr val="accent1"/>
              </a:buClr>
              <a:buSzTx/>
              <a:buFont typeface="Arial" pitchFamily="34" charset="0"/>
              <a:buChar char="•"/>
              <a:tabLst/>
              <a:defRPr/>
            </a:pPr>
            <a:r>
              <a:rPr kumimoji="0" lang="en-US" sz="2800" b="0" i="0" u="none" strike="noStrike" kern="0" cap="none" spc="0" normalizeH="0" baseline="0" noProof="0" dirty="0">
                <a:ln>
                  <a:noFill/>
                </a:ln>
                <a:solidFill>
                  <a:schemeClr val="tx1"/>
                </a:solidFill>
                <a:effectLst/>
                <a:uLnTx/>
                <a:uFillTx/>
                <a:latin typeface="+mn-lt"/>
              </a:rPr>
              <a:t>Filtered water stored at adequate elevation</a:t>
            </a:r>
          </a:p>
        </p:txBody>
      </p:sp>
      <p:pic>
        <p:nvPicPr>
          <p:cNvPr id="8" name="Picture 1"/>
          <p:cNvPicPr>
            <a:picLocks noChangeAspect="1" noChangeArrowheads="1"/>
          </p:cNvPicPr>
          <p:nvPr/>
        </p:nvPicPr>
        <p:blipFill>
          <a:blip r:embed="rId5" cstate="print"/>
          <a:srcRect/>
          <a:stretch>
            <a:fillRect/>
          </a:stretch>
        </p:blipFill>
        <p:spPr bwMode="auto">
          <a:xfrm>
            <a:off x="8096819" y="191069"/>
            <a:ext cx="801522" cy="126393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9561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Rapid Sand Filter Set:</a:t>
            </a:r>
            <a:br>
              <a:rPr lang="en-US" dirty="0"/>
            </a:br>
            <a:r>
              <a:rPr lang="en-US" dirty="0"/>
              <a:t>Backwash without pumps</a:t>
            </a:r>
          </a:p>
        </p:txBody>
      </p:sp>
      <p:pic>
        <p:nvPicPr>
          <p:cNvPr id="489474" name="Picture 2"/>
          <p:cNvPicPr>
            <a:picLocks noChangeAspect="1" noChangeArrowheads="1"/>
          </p:cNvPicPr>
          <p:nvPr/>
        </p:nvPicPr>
        <p:blipFill>
          <a:blip r:embed="rId7" cstate="screen"/>
          <a:srcRect/>
          <a:stretch>
            <a:fillRect/>
          </a:stretch>
        </p:blipFill>
        <p:spPr bwMode="auto">
          <a:xfrm>
            <a:off x="5577896" y="1447435"/>
            <a:ext cx="3566104" cy="2680115"/>
          </a:xfrm>
          <a:prstGeom prst="rect">
            <a:avLst/>
          </a:prstGeom>
          <a:noFill/>
          <a:ln w="9525">
            <a:noFill/>
            <a:miter lim="800000"/>
            <a:headEnd/>
            <a:tailEnd/>
          </a:ln>
        </p:spPr>
      </p:pic>
      <p:pic>
        <p:nvPicPr>
          <p:cNvPr id="489475" name="Picture 3"/>
          <p:cNvPicPr>
            <a:picLocks noChangeAspect="1" noChangeArrowheads="1"/>
          </p:cNvPicPr>
          <p:nvPr/>
        </p:nvPicPr>
        <p:blipFill>
          <a:blip r:embed="rId8" cstate="screen"/>
          <a:srcRect/>
          <a:stretch>
            <a:fillRect/>
          </a:stretch>
        </p:blipFill>
        <p:spPr bwMode="auto">
          <a:xfrm>
            <a:off x="5577896" y="4198627"/>
            <a:ext cx="3566104" cy="2659373"/>
          </a:xfrm>
          <a:prstGeom prst="rect">
            <a:avLst/>
          </a:prstGeom>
          <a:noFill/>
          <a:ln w="9525">
            <a:noFill/>
            <a:miter lim="800000"/>
            <a:headEnd/>
            <a:tailEnd/>
          </a:ln>
        </p:spPr>
      </p:pic>
      <p:sp>
        <p:nvSpPr>
          <p:cNvPr id="7" name="Rectangle 6"/>
          <p:cNvSpPr/>
          <p:nvPr/>
        </p:nvSpPr>
        <p:spPr>
          <a:xfrm>
            <a:off x="264227" y="6302316"/>
            <a:ext cx="5254809" cy="584775"/>
          </a:xfrm>
          <a:prstGeom prst="rect">
            <a:avLst/>
          </a:prstGeom>
        </p:spPr>
        <p:txBody>
          <a:bodyPr wrap="square">
            <a:spAutoFit/>
          </a:bodyPr>
          <a:lstStyle/>
          <a:p>
            <a:r>
              <a:rPr lang="en-US" sz="1600" dirty="0">
                <a:hlinkClick r:id="rId9"/>
              </a:rPr>
              <a:t>https://confluence.cornell.edu/display/AGUACLARA/Santa+Rosa+de+Copan</a:t>
            </a:r>
            <a:r>
              <a:rPr lang="en-US" sz="1600" dirty="0"/>
              <a:t> </a:t>
            </a:r>
          </a:p>
        </p:txBody>
      </p:sp>
      <p:grpSp>
        <p:nvGrpSpPr>
          <p:cNvPr id="2" name="Group 1"/>
          <p:cNvGrpSpPr/>
          <p:nvPr/>
        </p:nvGrpSpPr>
        <p:grpSpPr>
          <a:xfrm>
            <a:off x="264228" y="3812190"/>
            <a:ext cx="5019806" cy="2298478"/>
            <a:chOff x="-6769172" y="2469204"/>
            <a:chExt cx="6794060" cy="3110876"/>
          </a:xfrm>
        </p:grpSpPr>
        <p:grpSp>
          <p:nvGrpSpPr>
            <p:cNvPr id="8" name="Group 7"/>
            <p:cNvGrpSpPr/>
            <p:nvPr/>
          </p:nvGrpSpPr>
          <p:grpSpPr>
            <a:xfrm>
              <a:off x="-5371391" y="2469204"/>
              <a:ext cx="898019" cy="3110876"/>
              <a:chOff x="245806" y="3411794"/>
              <a:chExt cx="898019" cy="3110876"/>
            </a:xfrm>
          </p:grpSpPr>
          <p:sp>
            <p:nvSpPr>
              <p:cNvPr id="9" name="Rectangle 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Arc 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5 1"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Freeform 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Up Arrow 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4" name="Group 13"/>
            <p:cNvGrpSpPr/>
            <p:nvPr/>
          </p:nvGrpSpPr>
          <p:grpSpPr>
            <a:xfrm>
              <a:off x="-4471739" y="2469204"/>
              <a:ext cx="898019" cy="3110876"/>
              <a:chOff x="245806" y="3411794"/>
              <a:chExt cx="898019" cy="3110876"/>
            </a:xfrm>
          </p:grpSpPr>
          <p:sp>
            <p:nvSpPr>
              <p:cNvPr id="15" name="Rectangle 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 name="Arc 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5 2"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Up Arrow 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0" name="Group 19"/>
            <p:cNvGrpSpPr/>
            <p:nvPr/>
          </p:nvGrpSpPr>
          <p:grpSpPr>
            <a:xfrm>
              <a:off x="-3572087" y="2469204"/>
              <a:ext cx="898019" cy="3110876"/>
              <a:chOff x="245806" y="3411794"/>
              <a:chExt cx="898019" cy="3110876"/>
            </a:xfrm>
          </p:grpSpPr>
          <p:sp>
            <p:nvSpPr>
              <p:cNvPr id="21" name="Rectangle 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2" name="Arc 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5 3"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4" name="Freeform 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Up Arrow 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2672435" y="2469204"/>
              <a:ext cx="898019" cy="3110876"/>
              <a:chOff x="245806" y="3411794"/>
              <a:chExt cx="898019" cy="3110876"/>
            </a:xfrm>
          </p:grpSpPr>
          <p:sp>
            <p:nvSpPr>
              <p:cNvPr id="27" name="Rectangle 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Arc 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5 4"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0" name="Freeform 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Up Arrow 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1772783" y="2469204"/>
              <a:ext cx="898019" cy="3110876"/>
              <a:chOff x="245806" y="3411794"/>
              <a:chExt cx="898019" cy="3110876"/>
            </a:xfrm>
          </p:grpSpPr>
          <p:sp>
            <p:nvSpPr>
              <p:cNvPr id="33" name="Rectangle 32"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Arc 33"/>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5" descr="Cork"/>
              <p:cNvSpPr>
                <a:spLocks noChangeArrowheads="1"/>
              </p:cNvSpPr>
              <p:nvPr/>
            </p:nvSpPr>
            <p:spPr bwMode="auto">
              <a:xfrm>
                <a:off x="251676" y="5512192"/>
                <a:ext cx="892149" cy="847263"/>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6" name="Freeform 35"/>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Up Arrow 36"/>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38" name="Rectangle 37" descr="Cork"/>
            <p:cNvSpPr>
              <a:spLocks noChangeArrowheads="1"/>
            </p:cNvSpPr>
            <p:nvPr/>
          </p:nvSpPr>
          <p:spPr bwMode="auto">
            <a:xfrm>
              <a:off x="-867261" y="390962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591399" y="372085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Rectangle 5 6" descr="Cork"/>
            <p:cNvSpPr>
              <a:spLocks noChangeArrowheads="1"/>
            </p:cNvSpPr>
            <p:nvPr/>
          </p:nvSpPr>
          <p:spPr bwMode="auto">
            <a:xfrm>
              <a:off x="-867261" y="4214430"/>
              <a:ext cx="892149" cy="1202436"/>
            </a:xfrm>
            <a:prstGeom prst="rect">
              <a:avLst/>
            </a:prstGeom>
            <a:blipFill>
              <a:blip r:embed="rId10"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1" name="Freeform 40"/>
            <p:cNvSpPr/>
            <p:nvPr/>
          </p:nvSpPr>
          <p:spPr bwMode="auto">
            <a:xfrm>
              <a:off x="-873131" y="246920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Up Arrow 41"/>
            <p:cNvSpPr/>
            <p:nvPr/>
          </p:nvSpPr>
          <p:spPr bwMode="auto">
            <a:xfrm>
              <a:off x="-521212" y="484658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Rectangle 42"/>
            <p:cNvSpPr/>
            <p:nvPr/>
          </p:nvSpPr>
          <p:spPr bwMode="auto">
            <a:xfrm>
              <a:off x="-5351711" y="5426602"/>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44" name="Straight Connector 43"/>
            <p:cNvCxnSpPr/>
            <p:nvPr/>
          </p:nvCxnSpPr>
          <p:spPr bwMode="auto">
            <a:xfrm rot="10800000">
              <a:off x="-6691803" y="4567337"/>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5" name="Straight Connector 44"/>
            <p:cNvCxnSpPr/>
            <p:nvPr/>
          </p:nvCxnSpPr>
          <p:spPr bwMode="auto">
            <a:xfrm rot="10800000">
              <a:off x="-6769172" y="5408017"/>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46" name="Straight Arrow Connector 45"/>
            <p:cNvCxnSpPr/>
            <p:nvPr/>
          </p:nvCxnSpPr>
          <p:spPr bwMode="auto">
            <a:xfrm rot="16200000" flipH="1">
              <a:off x="-6892952" y="4994309"/>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47" name="Straight Connector 46"/>
            <p:cNvCxnSpPr/>
            <p:nvPr/>
          </p:nvCxnSpPr>
          <p:spPr bwMode="auto">
            <a:xfrm rot="10800000">
              <a:off x="-6657389" y="4198627"/>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48" name="Straight Connector 47"/>
            <p:cNvCxnSpPr/>
            <p:nvPr/>
          </p:nvCxnSpPr>
          <p:spPr bwMode="auto">
            <a:xfrm rot="10800000">
              <a:off x="-6598396" y="2792615"/>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49" name="Straight Arrow Connector 48"/>
            <p:cNvCxnSpPr/>
            <p:nvPr/>
          </p:nvCxnSpPr>
          <p:spPr bwMode="auto">
            <a:xfrm rot="5400000">
              <a:off x="-7049595" y="3351649"/>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50" name="Straight Connector 49"/>
            <p:cNvCxnSpPr/>
            <p:nvPr/>
          </p:nvCxnSpPr>
          <p:spPr bwMode="auto">
            <a:xfrm rot="10800000">
              <a:off x="-6642637" y="3918419"/>
              <a:ext cx="5858031" cy="0"/>
            </a:xfrm>
            <a:prstGeom prst="line">
              <a:avLst/>
            </a:prstGeom>
            <a:noFill/>
            <a:ln w="12700" cap="flat" cmpd="sng" algn="ctr">
              <a:solidFill>
                <a:schemeClr val="tx1"/>
              </a:solidFill>
              <a:prstDash val="sysDot"/>
              <a:round/>
              <a:headEnd type="none" w="lg" len="med"/>
              <a:tailEnd type="none" w="lg" len="med"/>
            </a:ln>
            <a:effectLst/>
          </p:spPr>
        </p:cxnSp>
      </p:grpSp>
      <p:pic>
        <p:nvPicPr>
          <p:cNvPr id="3" name="CEPIS Filter Valv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210709" y="1592810"/>
            <a:ext cx="3566104" cy="2005934"/>
          </a:xfrm>
          <a:prstGeom prst="rect">
            <a:avLst/>
          </a:prstGeom>
        </p:spPr>
      </p:pic>
      <p:sp>
        <p:nvSpPr>
          <p:cNvPr id="4" name="TextBox 3"/>
          <p:cNvSpPr txBox="1"/>
          <p:nvPr/>
        </p:nvSpPr>
        <p:spPr>
          <a:xfrm>
            <a:off x="3776813" y="1718614"/>
            <a:ext cx="1801083" cy="1477328"/>
          </a:xfrm>
          <a:prstGeom prst="rect">
            <a:avLst/>
          </a:prstGeom>
          <a:noFill/>
        </p:spPr>
        <p:txBody>
          <a:bodyPr wrap="square" rtlCol="0">
            <a:spAutoFit/>
          </a:bodyPr>
          <a:lstStyle/>
          <a:p>
            <a:r>
              <a:rPr lang="en-US" sz="1800" b="0" dirty="0"/>
              <a:t>What are these two valves controlling?</a:t>
            </a:r>
            <a:br>
              <a:rPr lang="en-US" sz="1800" b="0" dirty="0"/>
            </a:br>
            <a:r>
              <a:rPr lang="en-US" sz="1800" b="0" dirty="0"/>
              <a:t>Reverse engineer the universe!</a:t>
            </a:r>
          </a:p>
        </p:txBody>
      </p:sp>
      <p:pic>
        <p:nvPicPr>
          <p:cNvPr id="5" name="Picture 4"/>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322089" y="4349481"/>
            <a:ext cx="473519" cy="175624"/>
          </a:xfrm>
          <a:prstGeom prst="rect">
            <a:avLst/>
          </a:prstGeom>
          <a:solidFill>
            <a:schemeClr val="bg1"/>
          </a:solidFill>
        </p:spPr>
      </p:pic>
      <p:pic>
        <p:nvPicPr>
          <p:cNvPr id="51" name="Picture 50"/>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50489" y="5180967"/>
            <a:ext cx="1191224" cy="131833"/>
          </a:xfrm>
          <a:prstGeom prst="rect">
            <a:avLst/>
          </a:prstGeom>
          <a:solidFill>
            <a:schemeClr val="bg1"/>
          </a:solidFill>
        </p:spPr>
      </p:pic>
      <p:pic>
        <p:nvPicPr>
          <p:cNvPr id="52" name="Picture 51"/>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180761" y="5583642"/>
            <a:ext cx="655814" cy="155617"/>
          </a:xfrm>
          <a:prstGeom prst="rect">
            <a:avLst/>
          </a:prstGeom>
          <a:solidFill>
            <a:schemeClr val="bg1"/>
          </a:solidFill>
        </p:spPr>
      </p:pic>
    </p:spTree>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Sand Filtration Technologies</a:t>
            </a:r>
          </a:p>
        </p:txBody>
      </p:sp>
      <p:sp>
        <p:nvSpPr>
          <p:cNvPr id="308227" name="Rectangle 3"/>
          <p:cNvSpPr>
            <a:spLocks noGrp="1" noChangeArrowheads="1"/>
          </p:cNvSpPr>
          <p:nvPr>
            <p:ph idx="1"/>
          </p:nvPr>
        </p:nvSpPr>
        <p:spPr/>
        <p:txBody>
          <a:bodyPr/>
          <a:lstStyle/>
          <a:p>
            <a:pPr>
              <a:lnSpc>
                <a:spcPct val="80000"/>
              </a:lnSpc>
            </a:pPr>
            <a:r>
              <a:rPr lang="en-US" sz="2800" dirty="0"/>
              <a:t>Slow (</a:t>
            </a:r>
            <a:r>
              <a:rPr lang="en-US" sz="2800" dirty="0" err="1"/>
              <a:t>Filters</a:t>
            </a:r>
            <a:r>
              <a:rPr lang="en-US" sz="2800" dirty="0" err="1">
                <a:cs typeface="Times New Roman" pitchFamily="18" charset="0"/>
              </a:rPr>
              <a:t>→English→Slow</a:t>
            </a:r>
            <a:r>
              <a:rPr lang="en-US" sz="2800" dirty="0">
                <a:cs typeface="Times New Roman" pitchFamily="18" charset="0"/>
              </a:rPr>
              <a:t> sand→“</a:t>
            </a:r>
            <a:r>
              <a:rPr lang="en-US" sz="2800" dirty="0" err="1">
                <a:cs typeface="Times New Roman" pitchFamily="18" charset="0"/>
              </a:rPr>
              <a:t>Biosand</a:t>
            </a:r>
            <a:r>
              <a:rPr lang="en-US" sz="2800" dirty="0">
                <a:cs typeface="Times New Roman" pitchFamily="18" charset="0"/>
              </a:rPr>
              <a:t>”)</a:t>
            </a:r>
          </a:p>
          <a:p>
            <a:pPr lvl="1">
              <a:lnSpc>
                <a:spcPct val="80000"/>
              </a:lnSpc>
            </a:pPr>
            <a:r>
              <a:rPr lang="en-US" sz="2400" dirty="0"/>
              <a:t>First filters used for municipal water treatment</a:t>
            </a:r>
          </a:p>
          <a:p>
            <a:pPr lvl="1">
              <a:lnSpc>
                <a:spcPct val="80000"/>
              </a:lnSpc>
            </a:pPr>
            <a:r>
              <a:rPr lang="en-US" sz="2400" dirty="0"/>
              <a:t>Were unable to treat the turbid waters of the Ohio and Mississippi Rivers</a:t>
            </a:r>
          </a:p>
          <a:p>
            <a:pPr lvl="1">
              <a:lnSpc>
                <a:spcPct val="80000"/>
              </a:lnSpc>
            </a:pPr>
            <a:r>
              <a:rPr lang="en-US" sz="2400" dirty="0"/>
              <a:t>Can be used after rough gravel filters to extend range</a:t>
            </a:r>
          </a:p>
          <a:p>
            <a:pPr>
              <a:lnSpc>
                <a:spcPct val="80000"/>
              </a:lnSpc>
            </a:pPr>
            <a:r>
              <a:rPr lang="en-US" sz="2800" dirty="0"/>
              <a:t>Rapid (</a:t>
            </a:r>
            <a:r>
              <a:rPr lang="en-US" sz="2800" dirty="0" err="1"/>
              <a:t>Mechanical</a:t>
            </a:r>
            <a:r>
              <a:rPr lang="en-US" sz="2800" dirty="0" err="1">
                <a:cs typeface="Times New Roman" pitchFamily="18" charset="0"/>
              </a:rPr>
              <a:t>→American→Rapid</a:t>
            </a:r>
            <a:r>
              <a:rPr lang="en-US" sz="2800" dirty="0">
                <a:cs typeface="Times New Roman" pitchFamily="18" charset="0"/>
              </a:rPr>
              <a:t> sand)</a:t>
            </a:r>
            <a:endParaRPr lang="en-US" sz="2800" dirty="0"/>
          </a:p>
          <a:p>
            <a:pPr lvl="1">
              <a:lnSpc>
                <a:spcPct val="80000"/>
              </a:lnSpc>
            </a:pPr>
            <a:r>
              <a:rPr lang="en-US" sz="2400" dirty="0"/>
              <a:t>Used in Conventional Water Treatment Facilities</a:t>
            </a:r>
          </a:p>
          <a:p>
            <a:pPr lvl="1">
              <a:lnSpc>
                <a:spcPct val="80000"/>
              </a:lnSpc>
            </a:pPr>
            <a:r>
              <a:rPr lang="en-US" sz="2400" dirty="0"/>
              <a:t>Used after flocculation and sedimentation</a:t>
            </a:r>
          </a:p>
          <a:p>
            <a:pPr lvl="1">
              <a:lnSpc>
                <a:spcPct val="80000"/>
              </a:lnSpc>
            </a:pPr>
            <a:r>
              <a:rPr lang="en-US" sz="2400" dirty="0"/>
              <a:t>High flow </a:t>
            </a:r>
            <a:r>
              <a:rPr lang="en-US" sz="2400" dirty="0" err="1"/>
              <a:t>rates</a:t>
            </a:r>
            <a:r>
              <a:rPr lang="en-US" sz="2400" dirty="0" err="1">
                <a:cs typeface="Times New Roman" pitchFamily="18" charset="0"/>
              </a:rPr>
              <a:t>→clog</a:t>
            </a:r>
            <a:r>
              <a:rPr lang="en-US" sz="2400" dirty="0">
                <a:cs typeface="Times New Roman" pitchFamily="18" charset="0"/>
              </a:rPr>
              <a:t> 12 – 90 </a:t>
            </a:r>
            <a:r>
              <a:rPr lang="en-US" sz="2400" dirty="0" err="1">
                <a:cs typeface="Times New Roman" pitchFamily="18" charset="0"/>
              </a:rPr>
              <a:t>hr→hydraulic</a:t>
            </a:r>
            <a:r>
              <a:rPr lang="en-US" sz="2400" dirty="0">
                <a:cs typeface="Times New Roman" pitchFamily="18" charset="0"/>
              </a:rPr>
              <a:t> cleaning</a:t>
            </a:r>
            <a:endParaRPr lang="en-US" sz="2400" dirty="0"/>
          </a:p>
          <a:p>
            <a:pPr>
              <a:lnSpc>
                <a:spcPct val="80000"/>
              </a:lnSpc>
            </a:pPr>
            <a:r>
              <a:rPr lang="en-US" sz="2800" dirty="0"/>
              <a:t>Stacked Rapid Sand (</a:t>
            </a:r>
            <a:r>
              <a:rPr lang="en-US" sz="2800" dirty="0" err="1"/>
              <a:t>StaRS</a:t>
            </a:r>
            <a:r>
              <a:rPr lang="en-US" sz="2800" dirty="0"/>
              <a:t>)</a:t>
            </a:r>
          </a:p>
          <a:p>
            <a:pPr lvl="1">
              <a:lnSpc>
                <a:spcPct val="80000"/>
              </a:lnSpc>
            </a:pPr>
            <a:r>
              <a:rPr lang="en-US" sz="2400" dirty="0"/>
              <a:t>6 x smaller than rapid sand and self backwashing</a:t>
            </a:r>
          </a:p>
        </p:txBody>
      </p:sp>
      <p:sp>
        <p:nvSpPr>
          <p:cNvPr id="308228" name="Rectangle 4"/>
          <p:cNvSpPr>
            <a:spLocks noChangeArrowheads="1"/>
          </p:cNvSpPr>
          <p:nvPr/>
        </p:nvSpPr>
        <p:spPr bwMode="auto">
          <a:xfrm>
            <a:off x="0" y="6550223"/>
            <a:ext cx="8922936" cy="307777"/>
          </a:xfrm>
          <a:prstGeom prst="rect">
            <a:avLst/>
          </a:prstGeom>
          <a:noFill/>
          <a:ln w="12700">
            <a:noFill/>
            <a:miter lim="800000"/>
            <a:headEnd type="none" w="lg" len="med"/>
            <a:tailEnd type="none" w="lg" len="med"/>
          </a:ln>
          <a:effectLst/>
        </p:spPr>
        <p:txBody>
          <a:bodyPr wrap="square">
            <a:spAutoFit/>
          </a:bodyPr>
          <a:lstStyle/>
          <a:p>
            <a:r>
              <a:rPr lang="en-US" sz="1400" b="0" dirty="0"/>
              <a:t>“</a:t>
            </a:r>
            <a:r>
              <a:rPr lang="en-US" sz="1400" b="0" dirty="0" err="1"/>
              <a:t>Biosand</a:t>
            </a:r>
            <a:r>
              <a:rPr lang="en-US" sz="1400" b="0" dirty="0"/>
              <a:t>” is a misnomer based on a misunderstanding of SSF mechanisms. The preferred term is intermittent SSF (ISSF)</a:t>
            </a:r>
          </a:p>
        </p:txBody>
      </p:sp>
      <p:sp>
        <p:nvSpPr>
          <p:cNvPr id="5" name="Right Brace 4"/>
          <p:cNvSpPr/>
          <p:nvPr/>
        </p:nvSpPr>
        <p:spPr bwMode="auto">
          <a:xfrm>
            <a:off x="8093873" y="3371176"/>
            <a:ext cx="576198" cy="2468880"/>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 name="TextBox 5"/>
          <p:cNvSpPr txBox="1"/>
          <p:nvPr/>
        </p:nvSpPr>
        <p:spPr>
          <a:xfrm rot="16200000">
            <a:off x="8095513" y="4387725"/>
            <a:ext cx="1598515" cy="523220"/>
          </a:xfrm>
          <a:prstGeom prst="rect">
            <a:avLst/>
          </a:prstGeom>
          <a:noFill/>
        </p:spPr>
        <p:txBody>
          <a:bodyPr wrap="none" rtlCol="0">
            <a:spAutoFit/>
          </a:bodyPr>
          <a:lstStyle/>
          <a:p>
            <a:r>
              <a:rPr lang="en-US" b="0" dirty="0"/>
              <a:t>backwash</a:t>
            </a:r>
          </a:p>
        </p:txBody>
      </p:sp>
      <p:sp>
        <p:nvSpPr>
          <p:cNvPr id="7" name="Right Brace 6"/>
          <p:cNvSpPr/>
          <p:nvPr/>
        </p:nvSpPr>
        <p:spPr bwMode="auto">
          <a:xfrm>
            <a:off x="8078848" y="1495095"/>
            <a:ext cx="576198" cy="1893194"/>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TextBox 7"/>
          <p:cNvSpPr txBox="1"/>
          <p:nvPr/>
        </p:nvSpPr>
        <p:spPr>
          <a:xfrm rot="16200000">
            <a:off x="8329756" y="2196170"/>
            <a:ext cx="1099981" cy="523220"/>
          </a:xfrm>
          <a:prstGeom prst="rect">
            <a:avLst/>
          </a:prstGeom>
          <a:noFill/>
        </p:spPr>
        <p:txBody>
          <a:bodyPr wrap="none" rtlCol="0">
            <a:spAutoFit/>
          </a:bodyPr>
          <a:lstStyle/>
          <a:p>
            <a:r>
              <a:rPr lang="en-US" b="0" dirty="0"/>
              <a:t>scrape</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5964072" y="232012"/>
            <a:ext cx="3179928" cy="1705970"/>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Title 1"/>
          <p:cNvSpPr>
            <a:spLocks noGrp="1"/>
          </p:cNvSpPr>
          <p:nvPr>
            <p:ph type="title"/>
          </p:nvPr>
        </p:nvSpPr>
        <p:spPr>
          <a:xfrm>
            <a:off x="232012" y="304800"/>
            <a:ext cx="5568287" cy="1143000"/>
          </a:xfrm>
        </p:spPr>
        <p:txBody>
          <a:bodyPr/>
          <a:lstStyle/>
          <a:p>
            <a:r>
              <a:rPr lang="en-US" dirty="0"/>
              <a:t>The Low Flow Challenge: Filter Set</a:t>
            </a:r>
          </a:p>
        </p:txBody>
      </p:sp>
      <p:sp>
        <p:nvSpPr>
          <p:cNvPr id="3" name="Content Placeholder 2"/>
          <p:cNvSpPr>
            <a:spLocks noGrp="1"/>
          </p:cNvSpPr>
          <p:nvPr>
            <p:ph idx="1"/>
          </p:nvPr>
        </p:nvSpPr>
        <p:spPr>
          <a:xfrm>
            <a:off x="240410" y="1599063"/>
            <a:ext cx="5914730" cy="4114800"/>
          </a:xfrm>
        </p:spPr>
        <p:txBody>
          <a:bodyPr/>
          <a:lstStyle/>
          <a:p>
            <a:r>
              <a:rPr lang="en-US" sz="2800" dirty="0"/>
              <a:t>Assume plant flow is 6 L/s, Filtration velocity is 1.8 mm/s and backwash velocity is 9 mm/s and that a set of filters will backwash one filter</a:t>
            </a:r>
          </a:p>
          <a:p>
            <a:r>
              <a:rPr lang="en-US" sz="2800" dirty="0"/>
              <a:t>How many filters?</a:t>
            </a:r>
          </a:p>
          <a:p>
            <a:r>
              <a:rPr lang="en-US" sz="2800" dirty="0"/>
              <a:t>Total filter area?</a:t>
            </a:r>
          </a:p>
          <a:p>
            <a:r>
              <a:rPr lang="en-US" sz="2800" dirty="0"/>
              <a:t>What happens if the plant is operating at half capacity (drought conditions)?</a:t>
            </a:r>
          </a:p>
        </p:txBody>
      </p:sp>
      <p:sp>
        <p:nvSpPr>
          <p:cNvPr id="8" name="TextBox 7"/>
          <p:cNvSpPr txBox="1"/>
          <p:nvPr/>
        </p:nvSpPr>
        <p:spPr>
          <a:xfrm>
            <a:off x="570661" y="6214528"/>
            <a:ext cx="7972054" cy="523220"/>
          </a:xfrm>
          <a:prstGeom prst="rect">
            <a:avLst/>
          </a:prstGeom>
          <a:noFill/>
        </p:spPr>
        <p:txBody>
          <a:bodyPr wrap="none" rtlCol="0">
            <a:spAutoFit/>
          </a:bodyPr>
          <a:lstStyle/>
          <a:p>
            <a:r>
              <a:rPr lang="en-US" b="0" dirty="0">
                <a:solidFill>
                  <a:schemeClr val="accent4"/>
                </a:solidFill>
              </a:rPr>
              <a:t>Need filters to be smaller to be able to backwash one!</a:t>
            </a:r>
          </a:p>
        </p:txBody>
      </p:sp>
      <p:pic>
        <p:nvPicPr>
          <p:cNvPr id="9" name="Picture 8">
            <a:extLst>
              <a:ext uri="{FF2B5EF4-FFF2-40B4-BE49-F238E27FC236}">
                <a16:creationId xmlns:a16="http://schemas.microsoft.com/office/drawing/2014/main" id="{67124963-CA88-49FB-BBC0-C5A9CE050950}"/>
              </a:ext>
            </a:extLst>
          </p:cNvPr>
          <p:cNvPicPr>
            <a:picLocks noChangeAspect="1"/>
          </p:cNvPicPr>
          <p:nvPr>
            <p:custDataLst>
              <p:tags r:id="rId1"/>
            </p:custDataLst>
          </p:nvPr>
        </p:nvPicPr>
        <p:blipFill>
          <a:blip r:embed="rId3" cstate="print">
            <a:extLst>
              <a:ext uri="{28A0092B-C50C-407E-A947-70E740481C1C}">
                <a14:useLocalDpi xmlns:a14="http://schemas.microsoft.com/office/drawing/2010/main" val="0"/>
              </a:ext>
            </a:extLst>
          </a:blip>
          <a:stretch>
            <a:fillRect/>
          </a:stretch>
        </p:blipFill>
        <p:spPr>
          <a:xfrm>
            <a:off x="6155140" y="1144137"/>
            <a:ext cx="2899299" cy="4638394"/>
          </a:xfrm>
          <a:prstGeom prst="rect">
            <a:avLst/>
          </a:prstGeom>
        </p:spPr>
      </p:pic>
      <p:pic>
        <p:nvPicPr>
          <p:cNvPr id="5" name="Picture 4"/>
          <p:cNvPicPr>
            <a:picLocks noChangeAspect="1"/>
          </p:cNvPicPr>
          <p:nvPr/>
        </p:nvPicPr>
        <p:blipFill>
          <a:blip r:embed="rId4"/>
          <a:stretch>
            <a:fillRect/>
          </a:stretch>
        </p:blipFill>
        <p:spPr>
          <a:xfrm>
            <a:off x="6653893" y="70197"/>
            <a:ext cx="2151026" cy="94935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1143000"/>
          </a:xfrm>
        </p:spPr>
        <p:txBody>
          <a:bodyPr/>
          <a:lstStyle/>
          <a:p>
            <a:pPr algn="l"/>
            <a:r>
              <a:rPr lang="en-US" dirty="0"/>
              <a:t>Store filter water?</a:t>
            </a:r>
          </a:p>
        </p:txBody>
      </p:sp>
      <p:sp>
        <p:nvSpPr>
          <p:cNvPr id="3" name="Content Placeholder 2"/>
          <p:cNvSpPr>
            <a:spLocks noGrp="1"/>
          </p:cNvSpPr>
          <p:nvPr>
            <p:ph idx="1"/>
          </p:nvPr>
        </p:nvSpPr>
        <p:spPr>
          <a:xfrm>
            <a:off x="943896" y="1805971"/>
            <a:ext cx="5869859" cy="4114800"/>
          </a:xfrm>
        </p:spPr>
        <p:txBody>
          <a:bodyPr/>
          <a:lstStyle/>
          <a:p>
            <a:r>
              <a:rPr lang="en-US" sz="2400" dirty="0"/>
              <a:t>Try two filters and recalculate</a:t>
            </a:r>
          </a:p>
          <a:p>
            <a:r>
              <a:rPr lang="en-US" sz="2400" dirty="0"/>
              <a:t>Require a large tank and the tank must be shallow to keep filters from being really deep. </a:t>
            </a:r>
          </a:p>
          <a:p>
            <a:endParaRPr lang="en-US" sz="2400" dirty="0"/>
          </a:p>
          <a:p>
            <a:endParaRPr lang="en-US" sz="2400" dirty="0"/>
          </a:p>
          <a:p>
            <a:pPr marL="1085850" lvl="1"/>
            <a:r>
              <a:rPr lang="en-US" sz="2000" dirty="0"/>
              <a:t>Filters need to be able to load the tank during filtration and then take water from the tank during backwash. This is accomplished by having the filter water level VERY high during filtration and low during backwash</a:t>
            </a:r>
          </a:p>
          <a:p>
            <a:pPr marL="1085850" lvl="1"/>
            <a:r>
              <a:rPr lang="en-US" sz="2000" dirty="0"/>
              <a:t>Would increase AguaClara plant size by 50%! </a:t>
            </a:r>
            <a:r>
              <a:rPr lang="en-US" sz="2000" dirty="0" err="1"/>
              <a:t>Vnet</a:t>
            </a:r>
            <a:r>
              <a:rPr lang="en-US" sz="2000" dirty="0"/>
              <a:t> for entire plant is 0.18 mm/s</a:t>
            </a:r>
          </a:p>
        </p:txBody>
      </p:sp>
      <p:grpSp>
        <p:nvGrpSpPr>
          <p:cNvPr id="4" name="Group 3"/>
          <p:cNvGrpSpPr/>
          <p:nvPr/>
        </p:nvGrpSpPr>
        <p:grpSpPr>
          <a:xfrm>
            <a:off x="0" y="2893512"/>
            <a:ext cx="8729382" cy="3969405"/>
            <a:chOff x="0" y="2893512"/>
            <a:chExt cx="8729382" cy="3969405"/>
          </a:xfrm>
        </p:grpSpPr>
        <p:sp>
          <p:nvSpPr>
            <p:cNvPr id="6" name="Rectangle 5 1"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2" descr="Cork"/>
            <p:cNvSpPr>
              <a:spLocks noChangeArrowheads="1"/>
            </p:cNvSpPr>
            <p:nvPr/>
          </p:nvSpPr>
          <p:spPr bwMode="auto">
            <a:xfrm>
              <a:off x="5870" y="5837690"/>
              <a:ext cx="892149" cy="847263"/>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3" descr="Cork"/>
            <p:cNvSpPr>
              <a:spLocks noChangeArrowheads="1"/>
            </p:cNvSpPr>
            <p:nvPr/>
          </p:nvSpPr>
          <p:spPr bwMode="auto">
            <a:xfrm>
              <a:off x="7837233" y="5492350"/>
              <a:ext cx="892149" cy="1202436"/>
            </a:xfrm>
            <a:prstGeom prst="rect">
              <a:avLst/>
            </a:prstGeom>
            <a:blipFill>
              <a:blip r:embed="rId4"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Rectangle 22"/>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Rectangle 28"/>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42" name="Group 41"/>
            <p:cNvGrpSpPr/>
            <p:nvPr/>
          </p:nvGrpSpPr>
          <p:grpSpPr>
            <a:xfrm>
              <a:off x="1047608" y="3352817"/>
              <a:ext cx="6530639" cy="943899"/>
              <a:chOff x="1785026" y="1455173"/>
              <a:chExt cx="8396747" cy="1887794"/>
            </a:xfrm>
          </p:grpSpPr>
          <p:sp>
            <p:nvSpPr>
              <p:cNvPr id="34" name="Rectangle 5 4"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5" name="Freeform 34"/>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7" name="Rectangle 5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8" name="Freeform 17"/>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9" name="Group 18"/>
            <p:cNvGrpSpPr/>
            <p:nvPr/>
          </p:nvGrpSpPr>
          <p:grpSpPr>
            <a:xfrm>
              <a:off x="7038261" y="6695767"/>
              <a:ext cx="835743" cy="167149"/>
              <a:chOff x="1179871" y="5447071"/>
              <a:chExt cx="2168013" cy="270387"/>
            </a:xfrm>
          </p:grpSpPr>
          <p:sp>
            <p:nvSpPr>
              <p:cNvPr id="20" name="Rectangle 5 6"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1" name="Straight Connector 2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2" name="Straight Connector 2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6" name="Rectangle 5 7"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7" name="Freeform 26"/>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8" name="Group 27"/>
            <p:cNvGrpSpPr/>
            <p:nvPr/>
          </p:nvGrpSpPr>
          <p:grpSpPr>
            <a:xfrm flipH="1">
              <a:off x="870153" y="6690850"/>
              <a:ext cx="835743" cy="167149"/>
              <a:chOff x="1179871" y="5447071"/>
              <a:chExt cx="2168013" cy="270387"/>
            </a:xfrm>
          </p:grpSpPr>
          <p:sp>
            <p:nvSpPr>
              <p:cNvPr id="30" name="Rectangle 5 8"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1" name="Straight Connector 30"/>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2" name="Straight Connector 31"/>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sp>
        <p:nvSpPr>
          <p:cNvPr id="33" name="Rectangle 32"/>
          <p:cNvSpPr/>
          <p:nvPr/>
        </p:nvSpPr>
        <p:spPr bwMode="auto">
          <a:xfrm>
            <a:off x="6976997" y="1392963"/>
            <a:ext cx="2167004" cy="1976538"/>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pic>
        <p:nvPicPr>
          <p:cNvPr id="39" name="Picture 38">
            <a:extLst>
              <a:ext uri="{FF2B5EF4-FFF2-40B4-BE49-F238E27FC236}">
                <a16:creationId xmlns:a16="http://schemas.microsoft.com/office/drawing/2014/main" id="{4FE6448F-3766-48FC-8C6B-A5AE4B0AF8A3}"/>
              </a:ext>
            </a:extLst>
          </p:cNvPr>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6813889" y="52529"/>
            <a:ext cx="2283601" cy="3273692"/>
          </a:xfrm>
          <a:prstGeom prst="rect">
            <a:avLst/>
          </a:prstGeom>
          <a:solidFill>
            <a:schemeClr val="bg1"/>
          </a:solidFill>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Low Flow Challenge</a:t>
            </a:r>
          </a:p>
        </p:txBody>
      </p:sp>
      <p:sp>
        <p:nvSpPr>
          <p:cNvPr id="3" name="Content Placeholder 2"/>
          <p:cNvSpPr>
            <a:spLocks noGrp="1"/>
          </p:cNvSpPr>
          <p:nvPr>
            <p:ph idx="1"/>
          </p:nvPr>
        </p:nvSpPr>
        <p:spPr/>
        <p:txBody>
          <a:bodyPr/>
          <a:lstStyle/>
          <a:p>
            <a:r>
              <a:rPr lang="en-US" dirty="0"/>
              <a:t>Requiring 6 filter boxes for a small plant is too costly and difficult to construct and maintain. </a:t>
            </a:r>
          </a:p>
          <a:p>
            <a:r>
              <a:rPr lang="en-US" dirty="0"/>
              <a:t>Storing filtered water requires a storage tank with a </a:t>
            </a:r>
            <a:r>
              <a:rPr lang="en-US" dirty="0" err="1"/>
              <a:t>V</a:t>
            </a:r>
            <a:r>
              <a:rPr lang="en-US" baseline="-25000" dirty="0" err="1"/>
              <a:t>up</a:t>
            </a:r>
            <a:r>
              <a:rPr lang="en-US" dirty="0"/>
              <a:t> less than the entire AguaClara plant!!!</a:t>
            </a:r>
          </a:p>
          <a:p>
            <a:r>
              <a:rPr lang="en-US" dirty="0"/>
              <a:t>If we rule out the pump option, then we have no good options…</a:t>
            </a:r>
          </a:p>
        </p:txBody>
      </p:sp>
      <p:pic>
        <p:nvPicPr>
          <p:cNvPr id="4" name="Picture 2"/>
          <p:cNvPicPr>
            <a:picLocks noChangeAspect="1" noChangeArrowheads="1"/>
          </p:cNvPicPr>
          <p:nvPr/>
        </p:nvPicPr>
        <p:blipFill>
          <a:blip r:embed="rId2" cstate="print"/>
          <a:srcRect/>
          <a:stretch>
            <a:fillRect/>
          </a:stretch>
        </p:blipFill>
        <p:spPr bwMode="auto">
          <a:xfrm>
            <a:off x="7824716" y="2129050"/>
            <a:ext cx="1100920" cy="825690"/>
          </a:xfrm>
          <a:prstGeom prst="rect">
            <a:avLst/>
          </a:prstGeom>
          <a:noFill/>
          <a:ln w="9525">
            <a:noFill/>
            <a:miter lim="800000"/>
            <a:headEnd/>
            <a:tailEnd/>
          </a:ln>
        </p:spPr>
      </p:pic>
      <p:grpSp>
        <p:nvGrpSpPr>
          <p:cNvPr id="5" name="Group 4"/>
          <p:cNvGrpSpPr/>
          <p:nvPr/>
        </p:nvGrpSpPr>
        <p:grpSpPr>
          <a:xfrm>
            <a:off x="7105496" y="3777093"/>
            <a:ext cx="1623886" cy="738410"/>
            <a:chOff x="0" y="2893512"/>
            <a:chExt cx="8729382" cy="3969405"/>
          </a:xfrm>
        </p:grpSpPr>
        <p:sp>
          <p:nvSpPr>
            <p:cNvPr id="6" name="Rectangle 5" descr="Cork"/>
            <p:cNvSpPr>
              <a:spLocks noChangeArrowheads="1"/>
            </p:cNvSpPr>
            <p:nvPr/>
          </p:nvSpPr>
          <p:spPr bwMode="auto">
            <a:xfrm>
              <a:off x="5870" y="3038168"/>
              <a:ext cx="892149" cy="3795808"/>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281732" y="498894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Rectangle 5" descr="Cork"/>
            <p:cNvSpPr>
              <a:spLocks noChangeArrowheads="1"/>
            </p:cNvSpPr>
            <p:nvPr/>
          </p:nvSpPr>
          <p:spPr bwMode="auto">
            <a:xfrm>
              <a:off x="5870" y="5837690"/>
              <a:ext cx="892149" cy="847263"/>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9" name="Freeform 8"/>
            <p:cNvSpPr/>
            <p:nvPr/>
          </p:nvSpPr>
          <p:spPr bwMode="auto">
            <a:xfrm>
              <a:off x="0" y="2910348"/>
              <a:ext cx="892149" cy="39378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 name="Up Arrow 9"/>
            <p:cNvSpPr/>
            <p:nvPr/>
          </p:nvSpPr>
          <p:spPr bwMode="auto">
            <a:xfrm flipV="1">
              <a:off x="351919" y="6114675"/>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 name="Rectangle 10" descr="Cork"/>
            <p:cNvSpPr>
              <a:spLocks noChangeArrowheads="1"/>
            </p:cNvSpPr>
            <p:nvPr/>
          </p:nvSpPr>
          <p:spPr bwMode="auto">
            <a:xfrm>
              <a:off x="7837233" y="5187548"/>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 name="Arc 11"/>
            <p:cNvSpPr/>
            <p:nvPr/>
          </p:nvSpPr>
          <p:spPr bwMode="auto">
            <a:xfrm flipV="1">
              <a:off x="8113095" y="499877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Rectangle 5" descr="Cork"/>
            <p:cNvSpPr>
              <a:spLocks noChangeArrowheads="1"/>
            </p:cNvSpPr>
            <p:nvPr/>
          </p:nvSpPr>
          <p:spPr bwMode="auto">
            <a:xfrm>
              <a:off x="7837233" y="5492350"/>
              <a:ext cx="892149" cy="1202436"/>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Freeform 13"/>
            <p:cNvSpPr/>
            <p:nvPr/>
          </p:nvSpPr>
          <p:spPr bwMode="auto">
            <a:xfrm>
              <a:off x="7831363" y="2893512"/>
              <a:ext cx="892149" cy="3964487"/>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Up Arrow 14"/>
            <p:cNvSpPr/>
            <p:nvPr/>
          </p:nvSpPr>
          <p:spPr bwMode="auto">
            <a:xfrm>
              <a:off x="8183282" y="612450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Rectangle 15"/>
            <p:cNvSpPr/>
            <p:nvPr/>
          </p:nvSpPr>
          <p:spPr bwMode="auto">
            <a:xfrm>
              <a:off x="7698658" y="6721382"/>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Rectangle 16"/>
            <p:cNvSpPr/>
            <p:nvPr/>
          </p:nvSpPr>
          <p:spPr bwMode="auto">
            <a:xfrm flipH="1">
              <a:off x="789861" y="6716465"/>
              <a:ext cx="255638" cy="88490"/>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8" name="Group 17"/>
            <p:cNvGrpSpPr/>
            <p:nvPr/>
          </p:nvGrpSpPr>
          <p:grpSpPr>
            <a:xfrm>
              <a:off x="1047608" y="3352817"/>
              <a:ext cx="6530639" cy="943899"/>
              <a:chOff x="1785026" y="1455173"/>
              <a:chExt cx="8396747" cy="1887794"/>
            </a:xfrm>
          </p:grpSpPr>
          <p:sp>
            <p:nvSpPr>
              <p:cNvPr id="31" name="Rectangle 5" descr="Cork"/>
              <p:cNvSpPr>
                <a:spLocks noChangeArrowheads="1"/>
              </p:cNvSpPr>
              <p:nvPr/>
            </p:nvSpPr>
            <p:spPr bwMode="auto">
              <a:xfrm flipH="1">
                <a:off x="1785026" y="1612490"/>
                <a:ext cx="8371696" cy="172555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2" name="Freeform 31"/>
              <p:cNvSpPr/>
              <p:nvPr/>
            </p:nvSpPr>
            <p:spPr bwMode="auto">
              <a:xfrm flipH="1">
                <a:off x="1792662" y="1455173"/>
                <a:ext cx="8389111" cy="188779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9" name="Rectangle 5" descr="Cork"/>
            <p:cNvSpPr>
              <a:spLocks noChangeArrowheads="1"/>
            </p:cNvSpPr>
            <p:nvPr/>
          </p:nvSpPr>
          <p:spPr bwMode="auto">
            <a:xfrm>
              <a:off x="6920274" y="4114876"/>
              <a:ext cx="158952" cy="2733291"/>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0" name="Freeform 19"/>
            <p:cNvSpPr/>
            <p:nvPr/>
          </p:nvSpPr>
          <p:spPr bwMode="auto">
            <a:xfrm>
              <a:off x="6910442" y="4296697"/>
              <a:ext cx="158952" cy="25662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1" name="Group 20"/>
            <p:cNvGrpSpPr/>
            <p:nvPr/>
          </p:nvGrpSpPr>
          <p:grpSpPr>
            <a:xfrm>
              <a:off x="7038261" y="6695767"/>
              <a:ext cx="835743" cy="167149"/>
              <a:chOff x="1179871" y="5447071"/>
              <a:chExt cx="2168013" cy="270387"/>
            </a:xfrm>
          </p:grpSpPr>
          <p:sp>
            <p:nvSpPr>
              <p:cNvPr id="28"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9" name="Straight Connector 28"/>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0" name="Straight Connector 29"/>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sp>
          <p:nvSpPr>
            <p:cNvPr id="22" name="Rectangle 5" descr="Cork"/>
            <p:cNvSpPr>
              <a:spLocks noChangeArrowheads="1"/>
            </p:cNvSpPr>
            <p:nvPr/>
          </p:nvSpPr>
          <p:spPr bwMode="auto">
            <a:xfrm flipH="1">
              <a:off x="1674764" y="3937165"/>
              <a:ext cx="154036" cy="29060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3" name="Freeform 22"/>
            <p:cNvSpPr/>
            <p:nvPr/>
          </p:nvSpPr>
          <p:spPr bwMode="auto">
            <a:xfrm flipH="1">
              <a:off x="1674764" y="4286864"/>
              <a:ext cx="134371" cy="257113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 name="Group 23"/>
            <p:cNvGrpSpPr/>
            <p:nvPr/>
          </p:nvGrpSpPr>
          <p:grpSpPr>
            <a:xfrm flipH="1">
              <a:off x="870153" y="6690850"/>
              <a:ext cx="835743" cy="167149"/>
              <a:chOff x="1179871" y="5447071"/>
              <a:chExt cx="2168013" cy="270387"/>
            </a:xfrm>
          </p:grpSpPr>
          <p:sp>
            <p:nvSpPr>
              <p:cNvPr id="2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26" name="Straight Connector 2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27" name="Straight Connector 2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pic>
        <p:nvPicPr>
          <p:cNvPr id="33" name="Picture 32"/>
          <p:cNvPicPr>
            <a:picLocks noChangeAspect="1" noChangeArrowheads="1"/>
          </p:cNvPicPr>
          <p:nvPr/>
        </p:nvPicPr>
        <p:blipFill>
          <a:blip r:embed="rId4" cstate="print"/>
          <a:srcRect/>
          <a:stretch>
            <a:fillRect/>
          </a:stretch>
        </p:blipFill>
        <p:spPr bwMode="auto">
          <a:xfrm>
            <a:off x="7053014" y="5332637"/>
            <a:ext cx="1705967" cy="1279476"/>
          </a:xfrm>
          <a:prstGeom prst="rect">
            <a:avLst/>
          </a:prstGeom>
          <a:noFill/>
          <a:ln w="9525">
            <a:noFill/>
            <a:miter lim="800000"/>
            <a:headEnd/>
            <a:tailEnd/>
          </a:ln>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this difficult?</a:t>
            </a:r>
          </a:p>
        </p:txBody>
      </p:sp>
      <p:sp>
        <p:nvSpPr>
          <p:cNvPr id="3" name="Content Placeholder 2"/>
          <p:cNvSpPr>
            <a:spLocks noGrp="1"/>
          </p:cNvSpPr>
          <p:nvPr>
            <p:ph idx="1"/>
          </p:nvPr>
        </p:nvSpPr>
        <p:spPr/>
        <p:txBody>
          <a:bodyPr/>
          <a:lstStyle/>
          <a:p>
            <a:r>
              <a:rPr lang="en-US" dirty="0"/>
              <a:t>The backwash dilemma is due to the big difference between backwash flow rates and filtration flow rates</a:t>
            </a:r>
          </a:p>
          <a:p>
            <a:r>
              <a:rPr lang="en-US" dirty="0"/>
              <a:t>6 filters are required if backwash velocity is 5 times the filtration velocity</a:t>
            </a:r>
          </a:p>
          <a:p>
            <a:r>
              <a:rPr lang="en-US" dirty="0"/>
              <a:t>If we could get those velocities to be similar or equal, then we wouldn’t need a set of 6 filters</a:t>
            </a:r>
          </a:p>
          <a:p>
            <a:r>
              <a:rPr lang="en-US" dirty="0"/>
              <a:t>Invention time</a:t>
            </a:r>
          </a:p>
          <a:p>
            <a:endParaRPr lang="en-US" dirty="0"/>
          </a:p>
        </p:txBody>
      </p:sp>
      <p:pic>
        <p:nvPicPr>
          <p:cNvPr id="4" name="Picture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3935932" y="5902960"/>
            <a:ext cx="4979468" cy="533514"/>
          </a:xfrm>
          <a:prstGeom prst="rect">
            <a:avLst/>
          </a:prstGeom>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452" y="304800"/>
            <a:ext cx="8259096" cy="1143000"/>
          </a:xfrm>
        </p:spPr>
        <p:txBody>
          <a:bodyPr/>
          <a:lstStyle/>
          <a:p>
            <a:r>
              <a:rPr lang="en-US" dirty="0"/>
              <a:t>Geometric Trick:</a:t>
            </a:r>
            <a:br>
              <a:rPr lang="en-US" dirty="0"/>
            </a:br>
            <a:r>
              <a:rPr lang="en-US" dirty="0"/>
              <a:t>Stacked Rapid Sand Filter (</a:t>
            </a:r>
            <a:r>
              <a:rPr lang="en-US" dirty="0" err="1"/>
              <a:t>StaRS</a:t>
            </a:r>
            <a:r>
              <a:rPr lang="en-US" dirty="0"/>
              <a:t>)</a:t>
            </a:r>
          </a:p>
        </p:txBody>
      </p:sp>
      <p:sp>
        <p:nvSpPr>
          <p:cNvPr id="38" name="Rectangle 37" descr="Cork"/>
          <p:cNvSpPr>
            <a:spLocks noChangeArrowheads="1"/>
          </p:cNvSpPr>
          <p:nvPr/>
        </p:nvSpPr>
        <p:spPr bwMode="auto">
          <a:xfrm>
            <a:off x="7550407" y="2615381"/>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Arc 38"/>
          <p:cNvSpPr/>
          <p:nvPr/>
        </p:nvSpPr>
        <p:spPr bwMode="auto">
          <a:xfrm flipV="1">
            <a:off x="7808660" y="2505303"/>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9" name="Group 58"/>
          <p:cNvGrpSpPr/>
          <p:nvPr/>
        </p:nvGrpSpPr>
        <p:grpSpPr>
          <a:xfrm>
            <a:off x="7550407" y="3583850"/>
            <a:ext cx="892149" cy="2328234"/>
            <a:chOff x="6881079" y="3977144"/>
            <a:chExt cx="892149" cy="2328234"/>
          </a:xfrm>
        </p:grpSpPr>
        <p:grpSp>
          <p:nvGrpSpPr>
            <p:cNvPr id="43" name="Group 42"/>
            <p:cNvGrpSpPr/>
            <p:nvPr/>
          </p:nvGrpSpPr>
          <p:grpSpPr>
            <a:xfrm>
              <a:off x="6881079" y="5919019"/>
              <a:ext cx="892149" cy="386359"/>
              <a:chOff x="6868789" y="5919019"/>
              <a:chExt cx="892149" cy="386359"/>
            </a:xfrm>
          </p:grpSpPr>
          <p:sp>
            <p:nvSpPr>
              <p:cNvPr id="40"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Up Arrow 4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4" name="Group 43"/>
            <p:cNvGrpSpPr/>
            <p:nvPr/>
          </p:nvGrpSpPr>
          <p:grpSpPr>
            <a:xfrm flipV="1">
              <a:off x="6881079" y="5530644"/>
              <a:ext cx="892149" cy="386359"/>
              <a:chOff x="6868789" y="5919019"/>
              <a:chExt cx="892149" cy="386359"/>
            </a:xfrm>
          </p:grpSpPr>
          <p:sp>
            <p:nvSpPr>
              <p:cNvPr id="45"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Up Arrow 45"/>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7" name="Group 46"/>
            <p:cNvGrpSpPr/>
            <p:nvPr/>
          </p:nvGrpSpPr>
          <p:grpSpPr>
            <a:xfrm>
              <a:off x="6881079" y="5142269"/>
              <a:ext cx="892149" cy="386359"/>
              <a:chOff x="6868789" y="5919019"/>
              <a:chExt cx="892149" cy="386359"/>
            </a:xfrm>
          </p:grpSpPr>
          <p:sp>
            <p:nvSpPr>
              <p:cNvPr id="48"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Up Arrow 48"/>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0" name="Group 49"/>
            <p:cNvGrpSpPr/>
            <p:nvPr/>
          </p:nvGrpSpPr>
          <p:grpSpPr>
            <a:xfrm flipV="1">
              <a:off x="6881079" y="4753894"/>
              <a:ext cx="892149" cy="386359"/>
              <a:chOff x="6868789" y="5919019"/>
              <a:chExt cx="892149" cy="386359"/>
            </a:xfrm>
          </p:grpSpPr>
          <p:sp>
            <p:nvSpPr>
              <p:cNvPr id="51"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Up Arrow 51"/>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52"/>
            <p:cNvGrpSpPr/>
            <p:nvPr/>
          </p:nvGrpSpPr>
          <p:grpSpPr>
            <a:xfrm>
              <a:off x="6881079" y="4365519"/>
              <a:ext cx="892149" cy="386359"/>
              <a:chOff x="6868789" y="5919019"/>
              <a:chExt cx="892149" cy="386359"/>
            </a:xfrm>
          </p:grpSpPr>
          <p:sp>
            <p:nvSpPr>
              <p:cNvPr id="54"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5" name="Up Arrow 5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6" name="Group 55"/>
            <p:cNvGrpSpPr/>
            <p:nvPr/>
          </p:nvGrpSpPr>
          <p:grpSpPr>
            <a:xfrm flipV="1">
              <a:off x="6881079" y="3977144"/>
              <a:ext cx="892149" cy="386359"/>
              <a:chOff x="6868789" y="5919019"/>
              <a:chExt cx="892149" cy="386359"/>
            </a:xfrm>
          </p:grpSpPr>
          <p:sp>
            <p:nvSpPr>
              <p:cNvPr id="57" name="Rectangle 5" descr="Cork"/>
              <p:cNvSpPr>
                <a:spLocks noChangeArrowheads="1"/>
              </p:cNvSpPr>
              <p:nvPr/>
            </p:nvSpPr>
            <p:spPr bwMode="auto">
              <a:xfrm>
                <a:off x="6868789" y="5919019"/>
                <a:ext cx="892149" cy="386359"/>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8" name="Up Arrow 5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sp>
        <p:nvSpPr>
          <p:cNvPr id="41" name="Freeform 40"/>
          <p:cNvSpPr/>
          <p:nvPr/>
        </p:nvSpPr>
        <p:spPr bwMode="auto">
          <a:xfrm>
            <a:off x="7550407" y="2241756"/>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2" name="Group 61"/>
          <p:cNvGrpSpPr/>
          <p:nvPr/>
        </p:nvGrpSpPr>
        <p:grpSpPr>
          <a:xfrm>
            <a:off x="7071257" y="5847243"/>
            <a:ext cx="1371600" cy="104223"/>
            <a:chOff x="4514888" y="2248636"/>
            <a:chExt cx="1371600" cy="104223"/>
          </a:xfrm>
        </p:grpSpPr>
        <p:sp>
          <p:nvSpPr>
            <p:cNvPr id="61" name="Rectangle 60"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0" name="Freeform 5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3" name="Group 62"/>
          <p:cNvGrpSpPr/>
          <p:nvPr/>
        </p:nvGrpSpPr>
        <p:grpSpPr>
          <a:xfrm>
            <a:off x="7066341" y="5075411"/>
            <a:ext cx="1371600" cy="104223"/>
            <a:chOff x="4514888" y="2248636"/>
            <a:chExt cx="1371600" cy="104223"/>
          </a:xfrm>
        </p:grpSpPr>
        <p:sp>
          <p:nvSpPr>
            <p:cNvPr id="64" name="Rectangle 6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Freeform 6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6" name="Group 65"/>
          <p:cNvGrpSpPr/>
          <p:nvPr/>
        </p:nvGrpSpPr>
        <p:grpSpPr>
          <a:xfrm>
            <a:off x="7061425" y="4303579"/>
            <a:ext cx="1371600" cy="104223"/>
            <a:chOff x="4514888" y="2248636"/>
            <a:chExt cx="1371600" cy="104223"/>
          </a:xfrm>
        </p:grpSpPr>
        <p:sp>
          <p:nvSpPr>
            <p:cNvPr id="67" name="Rectangle 6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8" name="Freeform 6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9" name="Group 68"/>
          <p:cNvGrpSpPr/>
          <p:nvPr/>
        </p:nvGrpSpPr>
        <p:grpSpPr>
          <a:xfrm>
            <a:off x="7056509" y="353174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flipH="1">
            <a:off x="7553038" y="3917663"/>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flipH="1">
            <a:off x="7557954" y="4689495"/>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flipH="1">
            <a:off x="7562870" y="5461327"/>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7" name="Group 106"/>
          <p:cNvGrpSpPr/>
          <p:nvPr/>
        </p:nvGrpSpPr>
        <p:grpSpPr>
          <a:xfrm>
            <a:off x="1464974" y="2846440"/>
            <a:ext cx="898019" cy="3110876"/>
            <a:chOff x="245806" y="3411794"/>
            <a:chExt cx="898019" cy="3110876"/>
          </a:xfrm>
        </p:grpSpPr>
        <p:sp>
          <p:nvSpPr>
            <p:cNvPr id="6" name="Rectangle 5"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 name="Arc 6"/>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0" name="Freeform 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Up Arrow 99"/>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08" name="Group 107"/>
          <p:cNvGrpSpPr/>
          <p:nvPr/>
        </p:nvGrpSpPr>
        <p:grpSpPr>
          <a:xfrm>
            <a:off x="2364626" y="2846440"/>
            <a:ext cx="898019" cy="3110876"/>
            <a:chOff x="245806" y="3411794"/>
            <a:chExt cx="898019" cy="3110876"/>
          </a:xfrm>
        </p:grpSpPr>
        <p:sp>
          <p:nvSpPr>
            <p:cNvPr id="109" name="Rectangle 108"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0" name="Arc 109"/>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2" name="Freeform 111"/>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Up Arrow 112"/>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4" name="Group 113"/>
          <p:cNvGrpSpPr/>
          <p:nvPr/>
        </p:nvGrpSpPr>
        <p:grpSpPr>
          <a:xfrm>
            <a:off x="3264278" y="2846440"/>
            <a:ext cx="898019" cy="3110876"/>
            <a:chOff x="245806" y="3411794"/>
            <a:chExt cx="898019" cy="3110876"/>
          </a:xfrm>
        </p:grpSpPr>
        <p:sp>
          <p:nvSpPr>
            <p:cNvPr id="115" name="Rectangle 114"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6" name="Arc 115"/>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7"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8" name="Freeform 117"/>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Up Arrow 118"/>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0" name="Group 119"/>
          <p:cNvGrpSpPr/>
          <p:nvPr/>
        </p:nvGrpSpPr>
        <p:grpSpPr>
          <a:xfrm>
            <a:off x="4163930" y="2846440"/>
            <a:ext cx="898019" cy="3110876"/>
            <a:chOff x="245806" y="3411794"/>
            <a:chExt cx="898019" cy="3110876"/>
          </a:xfrm>
        </p:grpSpPr>
        <p:sp>
          <p:nvSpPr>
            <p:cNvPr id="121" name="Rectangle 120"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2" name="Arc 121"/>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3"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4" name="Freeform 123"/>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5" name="Up Arrow 124"/>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6" name="Group 125"/>
          <p:cNvGrpSpPr/>
          <p:nvPr/>
        </p:nvGrpSpPr>
        <p:grpSpPr>
          <a:xfrm>
            <a:off x="5063582" y="2846440"/>
            <a:ext cx="898019" cy="3110876"/>
            <a:chOff x="245806" y="3411794"/>
            <a:chExt cx="898019" cy="3110876"/>
          </a:xfrm>
        </p:grpSpPr>
        <p:sp>
          <p:nvSpPr>
            <p:cNvPr id="127" name="Rectangle 126" descr="Cork"/>
            <p:cNvSpPr>
              <a:spLocks noChangeArrowheads="1"/>
            </p:cNvSpPr>
            <p:nvPr/>
          </p:nvSpPr>
          <p:spPr bwMode="auto">
            <a:xfrm>
              <a:off x="251676" y="3716594"/>
              <a:ext cx="892149" cy="2791884"/>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28" name="Arc 127"/>
            <p:cNvSpPr/>
            <p:nvPr/>
          </p:nvSpPr>
          <p:spPr bwMode="auto">
            <a:xfrm flipV="1">
              <a:off x="527538" y="4663442"/>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Rectangle 5" descr="Cork"/>
            <p:cNvSpPr>
              <a:spLocks noChangeArrowheads="1"/>
            </p:cNvSpPr>
            <p:nvPr/>
          </p:nvSpPr>
          <p:spPr bwMode="auto">
            <a:xfrm>
              <a:off x="251676" y="5512192"/>
              <a:ext cx="892149" cy="847263"/>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0" name="Freeform 129"/>
            <p:cNvSpPr/>
            <p:nvPr/>
          </p:nvSpPr>
          <p:spPr bwMode="auto">
            <a:xfrm>
              <a:off x="245806" y="3411794"/>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Up Arrow 130"/>
            <p:cNvSpPr/>
            <p:nvPr/>
          </p:nvSpPr>
          <p:spPr bwMode="auto">
            <a:xfrm flipV="1">
              <a:off x="597725" y="5789177"/>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33" name="Rectangle 132" descr="Cork"/>
          <p:cNvSpPr>
            <a:spLocks noChangeArrowheads="1"/>
          </p:cNvSpPr>
          <p:nvPr/>
        </p:nvSpPr>
        <p:spPr bwMode="auto">
          <a:xfrm>
            <a:off x="5969104" y="4286864"/>
            <a:ext cx="892149" cy="1656259"/>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4" name="Arc 133"/>
          <p:cNvSpPr/>
          <p:nvPr/>
        </p:nvSpPr>
        <p:spPr bwMode="auto">
          <a:xfrm flipV="1">
            <a:off x="6244966" y="4098088"/>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Rectangle 5" descr="Cork"/>
          <p:cNvSpPr>
            <a:spLocks noChangeArrowheads="1"/>
          </p:cNvSpPr>
          <p:nvPr/>
        </p:nvSpPr>
        <p:spPr bwMode="auto">
          <a:xfrm>
            <a:off x="5969104" y="4591666"/>
            <a:ext cx="892149" cy="1202436"/>
          </a:xfrm>
          <a:prstGeom prst="rect">
            <a:avLst/>
          </a:prstGeom>
          <a:blipFill>
            <a:blip r:embed="rId6"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6" name="Freeform 135"/>
          <p:cNvSpPr/>
          <p:nvPr/>
        </p:nvSpPr>
        <p:spPr bwMode="auto">
          <a:xfrm>
            <a:off x="5963234" y="2846440"/>
            <a:ext cx="892149" cy="311087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Up Arrow 136"/>
          <p:cNvSpPr/>
          <p:nvPr/>
        </p:nvSpPr>
        <p:spPr bwMode="auto">
          <a:xfrm>
            <a:off x="6315153" y="522382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137"/>
          <p:cNvSpPr/>
          <p:nvPr/>
        </p:nvSpPr>
        <p:spPr bwMode="auto">
          <a:xfrm>
            <a:off x="1484654" y="5803838"/>
            <a:ext cx="5319252" cy="134846"/>
          </a:xfrm>
          <a:prstGeom prst="rect">
            <a:avLst/>
          </a:prstGeom>
          <a:solidFill>
            <a:schemeClr val="accent3"/>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43" name="Straight Connector 142"/>
          <p:cNvCxnSpPr/>
          <p:nvPr/>
        </p:nvCxnSpPr>
        <p:spPr bwMode="auto">
          <a:xfrm rot="10800000">
            <a:off x="144562" y="4944573"/>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44" name="Straight Connector 143"/>
          <p:cNvCxnSpPr/>
          <p:nvPr/>
        </p:nvCxnSpPr>
        <p:spPr bwMode="auto">
          <a:xfrm rot="10800000">
            <a:off x="67193" y="5785253"/>
            <a:ext cx="1741489" cy="0"/>
          </a:xfrm>
          <a:prstGeom prst="line">
            <a:avLst/>
          </a:prstGeom>
          <a:noFill/>
          <a:ln w="12700" cap="flat" cmpd="sng" algn="ctr">
            <a:solidFill>
              <a:schemeClr val="tx1"/>
            </a:solidFill>
            <a:prstDash val="sysDot"/>
            <a:round/>
            <a:headEnd type="none" w="lg" len="med"/>
            <a:tailEnd type="none" w="lg" len="med"/>
          </a:ln>
          <a:effectLst/>
        </p:spPr>
      </p:cxnSp>
      <p:cxnSp>
        <p:nvCxnSpPr>
          <p:cNvPr id="145" name="Straight Arrow Connector 144"/>
          <p:cNvCxnSpPr/>
          <p:nvPr/>
        </p:nvCxnSpPr>
        <p:spPr bwMode="auto">
          <a:xfrm rot="16200000" flipH="1">
            <a:off x="-56587" y="5371545"/>
            <a:ext cx="871499" cy="1"/>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46" name="Straight Connector 145"/>
          <p:cNvCxnSpPr/>
          <p:nvPr/>
        </p:nvCxnSpPr>
        <p:spPr bwMode="auto">
          <a:xfrm rot="10800000">
            <a:off x="178976" y="4575863"/>
            <a:ext cx="5858031" cy="0"/>
          </a:xfrm>
          <a:prstGeom prst="line">
            <a:avLst/>
          </a:prstGeom>
          <a:noFill/>
          <a:ln w="12700" cap="flat" cmpd="sng" algn="ctr">
            <a:solidFill>
              <a:schemeClr val="tx1"/>
            </a:solidFill>
            <a:prstDash val="sysDot"/>
            <a:round/>
            <a:headEnd type="none" w="lg" len="med"/>
            <a:tailEnd type="none" w="lg" len="med"/>
          </a:ln>
          <a:effectLst/>
        </p:spPr>
      </p:cxnSp>
      <p:cxnSp>
        <p:nvCxnSpPr>
          <p:cNvPr id="148" name="Straight Connector 147"/>
          <p:cNvCxnSpPr/>
          <p:nvPr/>
        </p:nvCxnSpPr>
        <p:spPr bwMode="auto">
          <a:xfrm rot="10800000">
            <a:off x="237969" y="3169851"/>
            <a:ext cx="1631884" cy="0"/>
          </a:xfrm>
          <a:prstGeom prst="line">
            <a:avLst/>
          </a:prstGeom>
          <a:noFill/>
          <a:ln w="12700" cap="flat" cmpd="sng" algn="ctr">
            <a:solidFill>
              <a:schemeClr val="tx1"/>
            </a:solidFill>
            <a:prstDash val="sysDot"/>
            <a:round/>
            <a:headEnd type="none" w="lg" len="med"/>
            <a:tailEnd type="none" w="lg" len="med"/>
          </a:ln>
          <a:effectLst/>
        </p:spPr>
      </p:cxnSp>
      <p:cxnSp>
        <p:nvCxnSpPr>
          <p:cNvPr id="150" name="Straight Arrow Connector 149"/>
          <p:cNvCxnSpPr/>
          <p:nvPr/>
        </p:nvCxnSpPr>
        <p:spPr bwMode="auto">
          <a:xfrm rot="5400000">
            <a:off x="-213230" y="3728885"/>
            <a:ext cx="1096294" cy="1588"/>
          </a:xfrm>
          <a:prstGeom prst="straightConnector1">
            <a:avLst/>
          </a:prstGeom>
          <a:noFill/>
          <a:ln w="12700" cap="flat" cmpd="sng" algn="ctr">
            <a:solidFill>
              <a:schemeClr val="tx1"/>
            </a:solidFill>
            <a:prstDash val="solid"/>
            <a:round/>
            <a:headEnd type="triangle" w="lg" len="med"/>
            <a:tailEnd type="triangle" w="lg" len="med"/>
          </a:ln>
          <a:effectLst/>
        </p:spPr>
      </p:cxnSp>
      <p:cxnSp>
        <p:nvCxnSpPr>
          <p:cNvPr id="151" name="Straight Connector 150"/>
          <p:cNvCxnSpPr/>
          <p:nvPr/>
        </p:nvCxnSpPr>
        <p:spPr bwMode="auto">
          <a:xfrm rot="10800000">
            <a:off x="193728" y="4295655"/>
            <a:ext cx="5858031" cy="0"/>
          </a:xfrm>
          <a:prstGeom prst="line">
            <a:avLst/>
          </a:prstGeom>
          <a:noFill/>
          <a:ln w="12700" cap="flat" cmpd="sng" algn="ctr">
            <a:solidFill>
              <a:schemeClr val="tx1"/>
            </a:solidFill>
            <a:prstDash val="sysDot"/>
            <a:round/>
            <a:headEnd type="none" w="lg" len="med"/>
            <a:tailEnd type="none" w="lg" len="med"/>
          </a:ln>
          <a:effectLst/>
        </p:spPr>
      </p:cxnSp>
      <p:sp>
        <p:nvSpPr>
          <p:cNvPr id="153" name="TextBox 152"/>
          <p:cNvSpPr txBox="1"/>
          <p:nvPr/>
        </p:nvSpPr>
        <p:spPr>
          <a:xfrm>
            <a:off x="1052052" y="1838632"/>
            <a:ext cx="6878806" cy="523220"/>
          </a:xfrm>
          <a:prstGeom prst="rect">
            <a:avLst/>
          </a:prstGeom>
          <a:noFill/>
        </p:spPr>
        <p:txBody>
          <a:bodyPr wrap="none" rtlCol="0">
            <a:spAutoFit/>
          </a:bodyPr>
          <a:lstStyle/>
          <a:p>
            <a:r>
              <a:rPr lang="en-US" b="0" dirty="0"/>
              <a:t>Instead of 6 filters side by side, stack them up!</a:t>
            </a:r>
          </a:p>
        </p:txBody>
      </p:sp>
      <p:sp>
        <p:nvSpPr>
          <p:cNvPr id="154" name="Up Arrow 153"/>
          <p:cNvSpPr/>
          <p:nvPr/>
        </p:nvSpPr>
        <p:spPr bwMode="auto">
          <a:xfrm rot="5400000">
            <a:off x="7088511" y="340742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Up Arrow 154"/>
          <p:cNvSpPr/>
          <p:nvPr/>
        </p:nvSpPr>
        <p:spPr bwMode="auto">
          <a:xfrm rot="5400000">
            <a:off x="7088511" y="418253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6" name="Up Arrow 155"/>
          <p:cNvSpPr/>
          <p:nvPr/>
        </p:nvSpPr>
        <p:spPr bwMode="auto">
          <a:xfrm rot="5400000">
            <a:off x="7088511" y="495764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Up Arrow 156"/>
          <p:cNvSpPr/>
          <p:nvPr/>
        </p:nvSpPr>
        <p:spPr bwMode="auto">
          <a:xfrm rot="5400000">
            <a:off x="7088511" y="5732759"/>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8" name="Up Arrow 157"/>
          <p:cNvSpPr/>
          <p:nvPr/>
        </p:nvSpPr>
        <p:spPr bwMode="auto">
          <a:xfrm rot="5400000">
            <a:off x="8794408" y="380399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9" name="Up Arrow 158"/>
          <p:cNvSpPr/>
          <p:nvPr/>
        </p:nvSpPr>
        <p:spPr bwMode="auto">
          <a:xfrm rot="5400000">
            <a:off x="8794408" y="4579107"/>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0" name="Up Arrow 159"/>
          <p:cNvSpPr/>
          <p:nvPr/>
        </p:nvSpPr>
        <p:spPr bwMode="auto">
          <a:xfrm rot="5400000">
            <a:off x="8794408" y="5354218"/>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1" name="TextBox 160"/>
          <p:cNvSpPr txBox="1"/>
          <p:nvPr/>
        </p:nvSpPr>
        <p:spPr>
          <a:xfrm>
            <a:off x="172065" y="6179574"/>
            <a:ext cx="9100568" cy="523220"/>
          </a:xfrm>
          <a:prstGeom prst="rect">
            <a:avLst/>
          </a:prstGeom>
          <a:noFill/>
        </p:spPr>
        <p:txBody>
          <a:bodyPr wrap="none" rtlCol="0">
            <a:spAutoFit/>
          </a:bodyPr>
          <a:lstStyle/>
          <a:p>
            <a:r>
              <a:rPr lang="en-US" b="0" dirty="0"/>
              <a:t>Reduce backwash water volume by factor of number of layers</a:t>
            </a:r>
          </a:p>
        </p:txBody>
      </p:sp>
      <p:pic>
        <p:nvPicPr>
          <p:cNvPr id="101" name="Picture 100">
            <a:extLst>
              <a:ext uri="{FF2B5EF4-FFF2-40B4-BE49-F238E27FC236}">
                <a16:creationId xmlns:a16="http://schemas.microsoft.com/office/drawing/2014/main" id="{8689D1E7-076D-42BF-9A66-7EFE52D029AF}"/>
              </a:ext>
            </a:extLst>
          </p:cNvPr>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193727" y="3481236"/>
            <a:ext cx="552135" cy="204782"/>
          </a:xfrm>
          <a:prstGeom prst="rect">
            <a:avLst/>
          </a:prstGeom>
          <a:solidFill>
            <a:schemeClr val="bg1"/>
          </a:solidFill>
        </p:spPr>
      </p:pic>
      <p:pic>
        <p:nvPicPr>
          <p:cNvPr id="102" name="Picture 101">
            <a:extLst>
              <a:ext uri="{FF2B5EF4-FFF2-40B4-BE49-F238E27FC236}">
                <a16:creationId xmlns:a16="http://schemas.microsoft.com/office/drawing/2014/main" id="{10ED4F94-2B6A-4EAA-82B9-171B616B6A8B}"/>
              </a:ext>
            </a:extLst>
          </p:cNvPr>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38922" y="4685048"/>
            <a:ext cx="1347669" cy="147360"/>
          </a:xfrm>
          <a:prstGeom prst="rect">
            <a:avLst/>
          </a:prstGeom>
          <a:solidFill>
            <a:schemeClr val="bg1"/>
          </a:solidFill>
        </p:spPr>
      </p:pic>
      <p:pic>
        <p:nvPicPr>
          <p:cNvPr id="103" name="Picture 102">
            <a:extLst>
              <a:ext uri="{FF2B5EF4-FFF2-40B4-BE49-F238E27FC236}">
                <a16:creationId xmlns:a16="http://schemas.microsoft.com/office/drawing/2014/main" id="{77F5BBEC-6321-4906-9509-1E6BA3371902}"/>
              </a:ext>
            </a:extLst>
          </p:cNvPr>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241678" y="5269473"/>
            <a:ext cx="655814" cy="154506"/>
          </a:xfrm>
          <a:prstGeom prst="rect">
            <a:avLst/>
          </a:prstGeom>
          <a:solidFill>
            <a:schemeClr val="bg1"/>
          </a:solidFill>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Water Source for Backwash</a:t>
            </a:r>
            <a:endParaRPr lang="en-US" dirty="0"/>
          </a:p>
        </p:txBody>
      </p:sp>
      <p:sp>
        <p:nvSpPr>
          <p:cNvPr id="3" name="Content Placeholder 2"/>
          <p:cNvSpPr>
            <a:spLocks noGrp="1"/>
          </p:cNvSpPr>
          <p:nvPr>
            <p:ph idx="1"/>
          </p:nvPr>
        </p:nvSpPr>
        <p:spPr>
          <a:xfrm>
            <a:off x="457200" y="1600200"/>
            <a:ext cx="6640722" cy="4525963"/>
          </a:xfrm>
        </p:spPr>
        <p:txBody>
          <a:bodyPr/>
          <a:lstStyle/>
          <a:p>
            <a:r>
              <a:rPr lang="en-US" sz="2800" dirty="0"/>
              <a:t>Tradition says Filtered Water</a:t>
            </a:r>
          </a:p>
          <a:p>
            <a:r>
              <a:rPr lang="en-US" sz="2800" dirty="0"/>
              <a:t>Why not use Settled water?</a:t>
            </a:r>
          </a:p>
          <a:p>
            <a:r>
              <a:rPr lang="en-US" sz="2800" dirty="0"/>
              <a:t>Public Health trade off?</a:t>
            </a:r>
          </a:p>
          <a:p>
            <a:pPr lvl="1"/>
            <a:r>
              <a:rPr lang="en-US" sz="2400" dirty="0"/>
              <a:t>Filter to waste after backwash is required in any case due to contamination of manifold tubing</a:t>
            </a:r>
          </a:p>
          <a:p>
            <a:pPr lvl="1"/>
            <a:r>
              <a:rPr lang="en-US" sz="2400" dirty="0"/>
              <a:t>Use of settled water significantly simplifies the system</a:t>
            </a:r>
          </a:p>
          <a:p>
            <a:r>
              <a:rPr lang="en-US" sz="2800" dirty="0"/>
              <a:t>Same flow rate and water source during filtration and backwash!!!!</a:t>
            </a:r>
          </a:p>
          <a:p>
            <a:r>
              <a:rPr lang="en-US" sz="2800" dirty="0"/>
              <a:t>Eliminate empty </a:t>
            </a:r>
            <a:r>
              <a:rPr lang="en-US" sz="2800" dirty="0" err="1"/>
              <a:t>clearwell</a:t>
            </a:r>
            <a:r>
              <a:rPr lang="en-US" sz="2800" dirty="0"/>
              <a:t> failure mode</a:t>
            </a:r>
          </a:p>
          <a:p>
            <a:pPr lvl="1"/>
            <a:endParaRPr lang="en-US" sz="2400" dirty="0"/>
          </a:p>
        </p:txBody>
      </p:sp>
      <p:sp>
        <p:nvSpPr>
          <p:cNvPr id="47" name="Rectangle 46" descr="Cork"/>
          <p:cNvSpPr>
            <a:spLocks noChangeArrowheads="1"/>
          </p:cNvSpPr>
          <p:nvPr/>
        </p:nvSpPr>
        <p:spPr bwMode="auto">
          <a:xfrm>
            <a:off x="7511078" y="3283975"/>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Arc 47"/>
          <p:cNvSpPr/>
          <p:nvPr/>
        </p:nvSpPr>
        <p:spPr bwMode="auto">
          <a:xfrm flipV="1">
            <a:off x="7769331" y="3173897"/>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0" name="Group 42"/>
          <p:cNvGrpSpPr/>
          <p:nvPr/>
        </p:nvGrpSpPr>
        <p:grpSpPr>
          <a:xfrm>
            <a:off x="7511078" y="6194319"/>
            <a:ext cx="892149" cy="386359"/>
            <a:chOff x="6868789" y="5919019"/>
            <a:chExt cx="892149" cy="386359"/>
          </a:xfrm>
        </p:grpSpPr>
        <p:sp>
          <p:nvSpPr>
            <p:cNvPr id="6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Up Arrow 6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1" name="Group 43"/>
          <p:cNvGrpSpPr/>
          <p:nvPr/>
        </p:nvGrpSpPr>
        <p:grpSpPr>
          <a:xfrm>
            <a:off x="7511078" y="5805944"/>
            <a:ext cx="892149" cy="386359"/>
            <a:chOff x="6868789" y="5919019"/>
            <a:chExt cx="892149" cy="386359"/>
          </a:xfrm>
        </p:grpSpPr>
        <p:sp>
          <p:nvSpPr>
            <p:cNvPr id="64"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Up Arrow 64"/>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2" name="Group 46"/>
          <p:cNvGrpSpPr/>
          <p:nvPr/>
        </p:nvGrpSpPr>
        <p:grpSpPr>
          <a:xfrm>
            <a:off x="7511078" y="5417569"/>
            <a:ext cx="892149" cy="386359"/>
            <a:chOff x="6868789" y="5919019"/>
            <a:chExt cx="892149" cy="386359"/>
          </a:xfrm>
        </p:grpSpPr>
        <p:sp>
          <p:nvSpPr>
            <p:cNvPr id="62"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3" name="Up Arrow 62"/>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3" name="Group 49"/>
          <p:cNvGrpSpPr/>
          <p:nvPr/>
        </p:nvGrpSpPr>
        <p:grpSpPr>
          <a:xfrm>
            <a:off x="7511078" y="5029194"/>
            <a:ext cx="892149" cy="386359"/>
            <a:chOff x="6868789" y="5919019"/>
            <a:chExt cx="892149" cy="386359"/>
          </a:xfrm>
        </p:grpSpPr>
        <p:sp>
          <p:nvSpPr>
            <p:cNvPr id="6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1" name="Up Arrow 6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58" name="Rectangle 5" descr="Cork"/>
          <p:cNvSpPr>
            <a:spLocks noChangeArrowheads="1"/>
          </p:cNvSpPr>
          <p:nvPr/>
        </p:nvSpPr>
        <p:spPr bwMode="auto">
          <a:xfrm>
            <a:off x="7511078" y="46408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9" name="Up Arrow 58"/>
          <p:cNvSpPr/>
          <p:nvPr/>
        </p:nvSpPr>
        <p:spPr bwMode="auto">
          <a:xfrm>
            <a:off x="7863746" y="46801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Rectangle 5" descr="Cork"/>
          <p:cNvSpPr>
            <a:spLocks noChangeArrowheads="1"/>
          </p:cNvSpPr>
          <p:nvPr/>
        </p:nvSpPr>
        <p:spPr bwMode="auto">
          <a:xfrm>
            <a:off x="7511078" y="3677266"/>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Up Arrow 56"/>
          <p:cNvSpPr/>
          <p:nvPr/>
        </p:nvSpPr>
        <p:spPr bwMode="auto">
          <a:xfrm>
            <a:off x="7863746" y="4291773"/>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Freeform 67"/>
          <p:cNvSpPr/>
          <p:nvPr/>
        </p:nvSpPr>
        <p:spPr bwMode="auto">
          <a:xfrm>
            <a:off x="7511078" y="2910350"/>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9" name="Group 68"/>
          <p:cNvGrpSpPr/>
          <p:nvPr/>
        </p:nvGrpSpPr>
        <p:grpSpPr>
          <a:xfrm>
            <a:off x="7031928" y="6515837"/>
            <a:ext cx="1371600" cy="104223"/>
            <a:chOff x="4514888" y="2248636"/>
            <a:chExt cx="1371600" cy="104223"/>
          </a:xfrm>
        </p:grpSpPr>
        <p:sp>
          <p:nvSpPr>
            <p:cNvPr id="70" name="Rectangle 6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1" name="Freeform 7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2" name="Group 71"/>
          <p:cNvGrpSpPr/>
          <p:nvPr/>
        </p:nvGrpSpPr>
        <p:grpSpPr>
          <a:xfrm>
            <a:off x="7027012" y="5744005"/>
            <a:ext cx="1371600" cy="104223"/>
            <a:chOff x="4514888" y="2248636"/>
            <a:chExt cx="1371600" cy="104223"/>
          </a:xfrm>
        </p:grpSpPr>
        <p:sp>
          <p:nvSpPr>
            <p:cNvPr id="73" name="Rectangle 7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4" name="Freeform 7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5" name="Group 74"/>
          <p:cNvGrpSpPr/>
          <p:nvPr/>
        </p:nvGrpSpPr>
        <p:grpSpPr>
          <a:xfrm>
            <a:off x="7022096" y="4972173"/>
            <a:ext cx="1371600" cy="104223"/>
            <a:chOff x="4514888" y="2248636"/>
            <a:chExt cx="1371600" cy="104223"/>
          </a:xfrm>
        </p:grpSpPr>
        <p:sp>
          <p:nvSpPr>
            <p:cNvPr id="76" name="Rectangle 7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77" name="Freeform 7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8" name="Group 77"/>
          <p:cNvGrpSpPr/>
          <p:nvPr/>
        </p:nvGrpSpPr>
        <p:grpSpPr>
          <a:xfrm>
            <a:off x="7017180" y="4200341"/>
            <a:ext cx="1371600" cy="104223"/>
            <a:chOff x="4514888" y="2248636"/>
            <a:chExt cx="1371600" cy="104223"/>
          </a:xfrm>
        </p:grpSpPr>
        <p:sp>
          <p:nvSpPr>
            <p:cNvPr id="79" name="Rectangle 7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0" name="Freeform 7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1" name="Group 80"/>
          <p:cNvGrpSpPr/>
          <p:nvPr/>
        </p:nvGrpSpPr>
        <p:grpSpPr>
          <a:xfrm flipH="1">
            <a:off x="7513709" y="4586257"/>
            <a:ext cx="1371600" cy="104223"/>
            <a:chOff x="4514888" y="2248636"/>
            <a:chExt cx="1371600" cy="104223"/>
          </a:xfrm>
        </p:grpSpPr>
        <p:sp>
          <p:nvSpPr>
            <p:cNvPr id="82" name="Rectangle 8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3" name="Freeform 8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4" name="Group 83"/>
          <p:cNvGrpSpPr/>
          <p:nvPr/>
        </p:nvGrpSpPr>
        <p:grpSpPr>
          <a:xfrm flipH="1">
            <a:off x="7518625" y="5358089"/>
            <a:ext cx="1371600" cy="104223"/>
            <a:chOff x="4514888" y="2248636"/>
            <a:chExt cx="1371600" cy="104223"/>
          </a:xfrm>
        </p:grpSpPr>
        <p:sp>
          <p:nvSpPr>
            <p:cNvPr id="85" name="Rectangle 84"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6" name="Freeform 85"/>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87" name="Group 86"/>
          <p:cNvGrpSpPr/>
          <p:nvPr/>
        </p:nvGrpSpPr>
        <p:grpSpPr>
          <a:xfrm flipH="1">
            <a:off x="7523541" y="6129921"/>
            <a:ext cx="1371600" cy="104223"/>
            <a:chOff x="4514888" y="2248636"/>
            <a:chExt cx="1371600" cy="104223"/>
          </a:xfrm>
        </p:grpSpPr>
        <p:sp>
          <p:nvSpPr>
            <p:cNvPr id="88" name="Rectangle 87"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9" name="Freeform 88"/>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93" name="Up Arrow 92"/>
          <p:cNvSpPr/>
          <p:nvPr/>
        </p:nvSpPr>
        <p:spPr bwMode="auto">
          <a:xfrm rot="5400000">
            <a:off x="7049182" y="6401353"/>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Filter Fabrication</a:t>
            </a:r>
          </a:p>
        </p:txBody>
      </p:sp>
      <p:sp>
        <p:nvSpPr>
          <p:cNvPr id="3" name="Content Placeholder 2"/>
          <p:cNvSpPr>
            <a:spLocks noGrp="1"/>
          </p:cNvSpPr>
          <p:nvPr>
            <p:ph idx="1"/>
          </p:nvPr>
        </p:nvSpPr>
        <p:spPr/>
        <p:txBody>
          <a:bodyPr/>
          <a:lstStyle/>
          <a:p>
            <a:r>
              <a:rPr lang="en-US" dirty="0"/>
              <a:t>San </a:t>
            </a:r>
            <a:r>
              <a:rPr lang="en-US" dirty="0" err="1"/>
              <a:t>Matías</a:t>
            </a:r>
            <a:r>
              <a:rPr lang="en-US" dirty="0"/>
              <a:t> construction</a:t>
            </a:r>
          </a:p>
          <a:p>
            <a:r>
              <a:rPr lang="en-US" dirty="0"/>
              <a:t>Backwash operation</a:t>
            </a:r>
          </a:p>
        </p:txBody>
      </p:sp>
      <p:pic>
        <p:nvPicPr>
          <p:cNvPr id="1254402" name="Picture 2" descr="https://lh3.googleusercontent.com/-OPtctfbCweU/VfI4xMkuXiI/AAAAAAAFlAw/7lZesXVpHyg/s912-Ic42/DSC05750.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06" t="34275" r="6698" b="25523"/>
          <a:stretch/>
        </p:blipFill>
        <p:spPr bwMode="auto">
          <a:xfrm>
            <a:off x="5563891" y="1650570"/>
            <a:ext cx="3304715" cy="1115878"/>
          </a:xfrm>
          <a:prstGeom prst="rect">
            <a:avLst/>
          </a:prstGeom>
          <a:noFill/>
          <a:extLst>
            <a:ext uri="{909E8E84-426E-40DD-AFC4-6F175D3DCCD1}">
              <a14:hiddenFill xmlns:a14="http://schemas.microsoft.com/office/drawing/2010/main">
                <a:solidFill>
                  <a:srgbClr val="FFFFFF"/>
                </a:solidFill>
              </a14:hiddenFill>
            </a:ext>
          </a:extLst>
        </p:spPr>
      </p:pic>
      <p:pic>
        <p:nvPicPr>
          <p:cNvPr id="1254404" name="Picture 4" descr="https://lh3.googleusercontent.com/-SwKTR4wtLAE/Vf85SdsNBpI/AAAAAAAFlG8/9o04NldSOws/s912-Ic42/DSC058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692" y="2906356"/>
            <a:ext cx="4502850" cy="3377138"/>
          </a:xfrm>
          <a:prstGeom prst="rect">
            <a:avLst/>
          </a:prstGeom>
          <a:noFill/>
          <a:extLst>
            <a:ext uri="{909E8E84-426E-40DD-AFC4-6F175D3DCCD1}">
              <a14:hiddenFill xmlns:a14="http://schemas.microsoft.com/office/drawing/2010/main">
                <a:solidFill>
                  <a:srgbClr val="FFFFFF"/>
                </a:solidFill>
              </a14:hiddenFill>
            </a:ext>
          </a:extLst>
        </p:spPr>
      </p:pic>
      <p:pic>
        <p:nvPicPr>
          <p:cNvPr id="1254406" name="Picture 6" descr="https://lh3.googleusercontent.com/--H_lU70seQ0/Vf85-qQkoNI/AAAAAAAFlIo/AS5wRgYSpfc/s912-Ic42/DSC0585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25766" y="3191360"/>
            <a:ext cx="3742840" cy="28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66260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458200" cy="781334"/>
          </a:xfrm>
        </p:spPr>
        <p:txBody>
          <a:bodyPr/>
          <a:lstStyle/>
          <a:p>
            <a:r>
              <a:rPr lang="en-US" dirty="0"/>
              <a:t>Pipe Gallery (San Nicolas)</a:t>
            </a:r>
          </a:p>
        </p:txBody>
      </p:sp>
      <p:sp>
        <p:nvSpPr>
          <p:cNvPr id="3" name="Content Placeholder 2"/>
          <p:cNvSpPr>
            <a:spLocks noGrp="1"/>
          </p:cNvSpPr>
          <p:nvPr>
            <p:ph idx="1"/>
          </p:nvPr>
        </p:nvSpPr>
        <p:spPr/>
        <p:txBody>
          <a:bodyPr/>
          <a:lstStyle/>
          <a:p>
            <a:endParaRPr lang="en-US"/>
          </a:p>
        </p:txBody>
      </p:sp>
      <p:pic>
        <p:nvPicPr>
          <p:cNvPr id="12492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0752"/>
            <a:ext cx="9144000" cy="6054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380783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1999 Perspective on Conventional Treatment</a:t>
            </a:r>
          </a:p>
        </p:txBody>
      </p:sp>
      <p:sp>
        <p:nvSpPr>
          <p:cNvPr id="3" name="Content Placeholder 2"/>
          <p:cNvSpPr>
            <a:spLocks noGrp="1"/>
          </p:cNvSpPr>
          <p:nvPr>
            <p:ph idx="1"/>
          </p:nvPr>
        </p:nvSpPr>
        <p:spPr/>
        <p:txBody>
          <a:bodyPr/>
          <a:lstStyle/>
          <a:p>
            <a:r>
              <a:rPr lang="en-US" sz="2400" dirty="0"/>
              <a:t>For the first 75 years of this century (written in 1999), </a:t>
            </a:r>
            <a:r>
              <a:rPr lang="en-US" sz="2400" b="1" u="sng" dirty="0"/>
              <a:t>chemical clarification, granular media filtration, and chlorination</a:t>
            </a:r>
            <a:r>
              <a:rPr lang="en-US" sz="2400" dirty="0"/>
              <a:t> were virtually the only treatment processes used in municipal water treatment. However, the past 20 years have seen a dramatic change in the water industry's approach to water treatment in which water utilities have started to seriously consider alternative treatment technologies to the traditional </a:t>
            </a:r>
            <a:r>
              <a:rPr lang="en-US" sz="2400" b="1" u="sng" dirty="0"/>
              <a:t>filtration/chlorination treatment</a:t>
            </a:r>
            <a:r>
              <a:rPr lang="en-US" sz="2400" dirty="0"/>
              <a:t> approach. This paper identifies and discusses some of these "emerging" technologies.</a:t>
            </a:r>
          </a:p>
          <a:p>
            <a:r>
              <a:rPr lang="en-US" sz="2400" dirty="0"/>
              <a:t>CEE 4520 is about the next generation of conventional (or traditional) water treatment – the proven technologies that are used worldwide for the vast majority of municipal water treatment</a:t>
            </a:r>
          </a:p>
          <a:p>
            <a:endParaRPr lang="en-US" sz="2400" dirty="0"/>
          </a:p>
        </p:txBody>
      </p:sp>
    </p:spTree>
    <p:extLst>
      <p:ext uri="{BB962C8B-B14F-4D97-AF65-F5344CB8AC3E}">
        <p14:creationId xmlns:p14="http://schemas.microsoft.com/office/powerpoint/2010/main" val="302212656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7 big valves: One valve control of a StaRS Filter</a:t>
            </a:r>
            <a:endParaRPr lang="en-US" dirty="0"/>
          </a:p>
        </p:txBody>
      </p:sp>
      <p:sp>
        <p:nvSpPr>
          <p:cNvPr id="3" name="Content Placeholder 2"/>
          <p:cNvSpPr>
            <a:spLocks noGrp="1"/>
          </p:cNvSpPr>
          <p:nvPr>
            <p:ph idx="1"/>
          </p:nvPr>
        </p:nvSpPr>
        <p:spPr>
          <a:xfrm>
            <a:off x="457200" y="1600200"/>
            <a:ext cx="7936632" cy="4525963"/>
          </a:xfrm>
        </p:spPr>
        <p:txBody>
          <a:bodyPr/>
          <a:lstStyle/>
          <a:p>
            <a:r>
              <a:rPr lang="en-US" sz="2800" dirty="0"/>
              <a:t>The following slides illustrate the method of using a siphon tube to initiate backwash</a:t>
            </a:r>
          </a:p>
          <a:p>
            <a:r>
              <a:rPr lang="en-US" sz="2800" dirty="0"/>
              <a:t>The filter animation only shows how the siphon will work. It doesn’t show how the inlet and outlet manifolds will be controlled</a:t>
            </a:r>
          </a:p>
          <a:p>
            <a:r>
              <a:rPr lang="en-US" sz="2800" dirty="0"/>
              <a:t>The Filter Inlet and Outlet control boxes will be designed so that water level changes* during backwash will cause all of the manifold pipes to be hydraulically separated and thus no valves will be required to turn off the inlet or outlet pipes</a:t>
            </a:r>
          </a:p>
          <a:p>
            <a:endParaRPr lang="en-US" sz="2800" dirty="0"/>
          </a:p>
        </p:txBody>
      </p:sp>
      <p:grpSp>
        <p:nvGrpSpPr>
          <p:cNvPr id="47" name="Group 46"/>
          <p:cNvGrpSpPr/>
          <p:nvPr/>
        </p:nvGrpSpPr>
        <p:grpSpPr>
          <a:xfrm>
            <a:off x="8052179" y="2405383"/>
            <a:ext cx="1091821" cy="2068099"/>
            <a:chOff x="7185516" y="2405383"/>
            <a:chExt cx="1958484" cy="3709710"/>
          </a:xfrm>
        </p:grpSpPr>
        <p:sp>
          <p:nvSpPr>
            <p:cNvPr id="4" name="Rectangle 3" descr="Cork"/>
            <p:cNvSpPr>
              <a:spLocks noChangeArrowheads="1"/>
            </p:cNvSpPr>
            <p:nvPr/>
          </p:nvSpPr>
          <p:spPr bwMode="auto">
            <a:xfrm>
              <a:off x="7759937" y="2779008"/>
              <a:ext cx="892149" cy="3298246"/>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 name="Arc 4"/>
            <p:cNvSpPr/>
            <p:nvPr/>
          </p:nvSpPr>
          <p:spPr bwMode="auto">
            <a:xfrm flipV="1">
              <a:off x="8018190" y="2668930"/>
              <a:ext cx="375642" cy="454164"/>
            </a:xfrm>
            <a:prstGeom prst="arc">
              <a:avLst>
                <a:gd name="adj1" fmla="val 10799995"/>
                <a:gd name="adj2" fmla="val 0"/>
              </a:avLst>
            </a:pr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6" name="Group 42"/>
            <p:cNvGrpSpPr/>
            <p:nvPr/>
          </p:nvGrpSpPr>
          <p:grpSpPr>
            <a:xfrm>
              <a:off x="7759937" y="5689352"/>
              <a:ext cx="892149" cy="386359"/>
              <a:chOff x="6868789" y="5919019"/>
              <a:chExt cx="892149" cy="386359"/>
            </a:xfrm>
          </p:grpSpPr>
          <p:sp>
            <p:nvSpPr>
              <p:cNvPr id="7"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8" name="Up Arrow 7"/>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9" name="Group 43"/>
            <p:cNvGrpSpPr/>
            <p:nvPr/>
          </p:nvGrpSpPr>
          <p:grpSpPr>
            <a:xfrm>
              <a:off x="7759937" y="5300977"/>
              <a:ext cx="892149" cy="386359"/>
              <a:chOff x="6868789" y="5919019"/>
              <a:chExt cx="892149" cy="386359"/>
            </a:xfrm>
          </p:grpSpPr>
          <p:sp>
            <p:nvSpPr>
              <p:cNvPr id="10"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1" name="Up Arrow 10"/>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 name="Group 46"/>
            <p:cNvGrpSpPr/>
            <p:nvPr/>
          </p:nvGrpSpPr>
          <p:grpSpPr>
            <a:xfrm>
              <a:off x="7759937" y="4912602"/>
              <a:ext cx="892149" cy="386359"/>
              <a:chOff x="6868789" y="5919019"/>
              <a:chExt cx="892149" cy="386359"/>
            </a:xfrm>
          </p:grpSpPr>
          <p:sp>
            <p:nvSpPr>
              <p:cNvPr id="13"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Up Arrow 13"/>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5" name="Group 49"/>
            <p:cNvGrpSpPr/>
            <p:nvPr/>
          </p:nvGrpSpPr>
          <p:grpSpPr>
            <a:xfrm>
              <a:off x="7759937" y="4524227"/>
              <a:ext cx="892149" cy="386359"/>
              <a:chOff x="6868789" y="5919019"/>
              <a:chExt cx="892149" cy="386359"/>
            </a:xfrm>
          </p:grpSpPr>
          <p:sp>
            <p:nvSpPr>
              <p:cNvPr id="16" name="Rectangle 5" descr="Cork"/>
              <p:cNvSpPr>
                <a:spLocks noChangeArrowheads="1"/>
              </p:cNvSpPr>
              <p:nvPr/>
            </p:nvSpPr>
            <p:spPr bwMode="auto">
              <a:xfrm>
                <a:off x="6868789" y="5919019"/>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Up Arrow 16"/>
              <p:cNvSpPr/>
              <p:nvPr/>
            </p:nvSpPr>
            <p:spPr bwMode="auto">
              <a:xfrm>
                <a:off x="7221457" y="5958348"/>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8" name="Rectangle 5" descr="Cork"/>
            <p:cNvSpPr>
              <a:spLocks noChangeArrowheads="1"/>
            </p:cNvSpPr>
            <p:nvPr/>
          </p:nvSpPr>
          <p:spPr bwMode="auto">
            <a:xfrm>
              <a:off x="7759937" y="4135852"/>
              <a:ext cx="892149" cy="386359"/>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9" name="Up Arrow 18"/>
            <p:cNvSpPr/>
            <p:nvPr/>
          </p:nvSpPr>
          <p:spPr bwMode="auto">
            <a:xfrm>
              <a:off x="8112605" y="4175181"/>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7759937" y="3172299"/>
              <a:ext cx="892149" cy="961538"/>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1" name="Up Arrow 20"/>
            <p:cNvSpPr/>
            <p:nvPr/>
          </p:nvSpPr>
          <p:spPr bwMode="auto">
            <a:xfrm>
              <a:off x="8112605" y="3786806"/>
              <a:ext cx="186813" cy="245807"/>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7759937" y="2405383"/>
              <a:ext cx="892149" cy="3686064"/>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3" name="Group 22"/>
            <p:cNvGrpSpPr/>
            <p:nvPr/>
          </p:nvGrpSpPr>
          <p:grpSpPr>
            <a:xfrm>
              <a:off x="7280787" y="6010870"/>
              <a:ext cx="1371600" cy="104223"/>
              <a:chOff x="4514888" y="2248636"/>
              <a:chExt cx="1371600" cy="104223"/>
            </a:xfrm>
          </p:grpSpPr>
          <p:sp>
            <p:nvSpPr>
              <p:cNvPr id="24" name="Rectangle 23"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5" name="Freeform 24"/>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6" name="Group 25"/>
            <p:cNvGrpSpPr/>
            <p:nvPr/>
          </p:nvGrpSpPr>
          <p:grpSpPr>
            <a:xfrm>
              <a:off x="7275871" y="5239038"/>
              <a:ext cx="1371600" cy="104223"/>
              <a:chOff x="4514888" y="2248636"/>
              <a:chExt cx="1371600" cy="104223"/>
            </a:xfrm>
          </p:grpSpPr>
          <p:sp>
            <p:nvSpPr>
              <p:cNvPr id="27" name="Rectangle 26"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8" name="Freeform 27"/>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9" name="Group 28"/>
            <p:cNvGrpSpPr/>
            <p:nvPr/>
          </p:nvGrpSpPr>
          <p:grpSpPr>
            <a:xfrm>
              <a:off x="7270955" y="4467206"/>
              <a:ext cx="1371600" cy="104223"/>
              <a:chOff x="4514888" y="2248636"/>
              <a:chExt cx="1371600" cy="104223"/>
            </a:xfrm>
          </p:grpSpPr>
          <p:sp>
            <p:nvSpPr>
              <p:cNvPr id="30" name="Rectangle 29"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1" name="Freeform 30"/>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2" name="Group 31"/>
            <p:cNvGrpSpPr/>
            <p:nvPr/>
          </p:nvGrpSpPr>
          <p:grpSpPr>
            <a:xfrm>
              <a:off x="7266039" y="3695374"/>
              <a:ext cx="1371600" cy="104223"/>
              <a:chOff x="4514888" y="2248636"/>
              <a:chExt cx="1371600" cy="104223"/>
            </a:xfrm>
          </p:grpSpPr>
          <p:sp>
            <p:nvSpPr>
              <p:cNvPr id="33" name="Rectangle 32"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4" name="Freeform 33"/>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5" name="Group 34"/>
            <p:cNvGrpSpPr/>
            <p:nvPr/>
          </p:nvGrpSpPr>
          <p:grpSpPr>
            <a:xfrm flipH="1">
              <a:off x="7762568" y="4081290"/>
              <a:ext cx="1371600" cy="104223"/>
              <a:chOff x="4514888" y="2248636"/>
              <a:chExt cx="1371600" cy="104223"/>
            </a:xfrm>
          </p:grpSpPr>
          <p:sp>
            <p:nvSpPr>
              <p:cNvPr id="36" name="Rectangle 35"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7" name="Freeform 36"/>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flipH="1">
              <a:off x="7767484" y="4853122"/>
              <a:ext cx="1371600" cy="104223"/>
              <a:chOff x="4514888" y="2248636"/>
              <a:chExt cx="1371600" cy="104223"/>
            </a:xfrm>
          </p:grpSpPr>
          <p:sp>
            <p:nvSpPr>
              <p:cNvPr id="39" name="Rectangle 38"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Freeform 39"/>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1" name="Group 40"/>
            <p:cNvGrpSpPr/>
            <p:nvPr/>
          </p:nvGrpSpPr>
          <p:grpSpPr>
            <a:xfrm flipH="1">
              <a:off x="7772400" y="5624954"/>
              <a:ext cx="1371600" cy="104223"/>
              <a:chOff x="4514888" y="2248636"/>
              <a:chExt cx="1371600" cy="104223"/>
            </a:xfrm>
          </p:grpSpPr>
          <p:sp>
            <p:nvSpPr>
              <p:cNvPr id="42" name="Rectangle 41" descr="Cork"/>
              <p:cNvSpPr>
                <a:spLocks noChangeArrowheads="1"/>
              </p:cNvSpPr>
              <p:nvPr/>
            </p:nvSpPr>
            <p:spPr bwMode="auto">
              <a:xfrm>
                <a:off x="4514888" y="2261419"/>
                <a:ext cx="1371600" cy="91440"/>
              </a:xfrm>
              <a:prstGeom prst="rect">
                <a:avLst/>
              </a:prstGeom>
              <a:solidFill>
                <a:schemeClr val="accent3"/>
              </a:solidFill>
              <a:ln w="12700">
                <a:solidFill>
                  <a:schemeClr val="bg2"/>
                </a:solid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3" name="Freeform 42"/>
              <p:cNvSpPr/>
              <p:nvPr/>
            </p:nvSpPr>
            <p:spPr bwMode="auto">
              <a:xfrm rot="16200000">
                <a:off x="5154968" y="1608556"/>
                <a:ext cx="91440" cy="137160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25400" cap="flat" cmpd="sng" algn="ctr">
                <a:solidFill>
                  <a:schemeClr val="tx1"/>
                </a:solidFill>
                <a:prstDash val="sysDash"/>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4" name="Up Arrow 43"/>
            <p:cNvSpPr/>
            <p:nvPr/>
          </p:nvSpPr>
          <p:spPr bwMode="auto">
            <a:xfrm rot="5400000">
              <a:off x="7298041" y="5896386"/>
              <a:ext cx="97480" cy="322529"/>
            </a:xfrm>
            <a:prstGeom prst="upArrow">
              <a:avLst/>
            </a:prstGeom>
            <a:solidFill>
              <a:schemeClr val="accent1"/>
            </a:solidFill>
            <a:ln w="12700" cap="flat" cmpd="sng" algn="ctr">
              <a:solidFill>
                <a:schemeClr val="tx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139469" y="1905951"/>
            <a:ext cx="7872633" cy="4569972"/>
            <a:chOff x="1139469" y="1905951"/>
            <a:chExt cx="7872633" cy="4569972"/>
          </a:xfrm>
        </p:grpSpPr>
        <p:sp>
          <p:nvSpPr>
            <p:cNvPr id="4" name="Rounded Rectangle 3"/>
            <p:cNvSpPr/>
            <p:nvPr/>
          </p:nvSpPr>
          <p:spPr bwMode="auto">
            <a:xfrm>
              <a:off x="1139469" y="3913296"/>
              <a:ext cx="6480531" cy="2562627"/>
            </a:xfrm>
            <a:prstGeom prst="roundRect">
              <a:avLst/>
            </a:prstGeom>
            <a:solidFill>
              <a:schemeClr val="accent3">
                <a:lumMod val="20000"/>
                <a:lumOff val="80000"/>
              </a:schemeClr>
            </a:solidFill>
            <a:ln w="12700" cap="flat" cmpd="sng" algn="ctr">
              <a:solidFill>
                <a:schemeClr val="tx1"/>
              </a:solidFill>
              <a:prstDash val="solid"/>
              <a:round/>
              <a:headEnd type="none" w="lg" len="med"/>
              <a:tailEnd type="none" w="lg" len="med"/>
            </a:ln>
            <a:effectLst/>
          </p:spPr>
          <p:txBody>
            <a:bodyPr vert="horz" wrap="none" lIns="91440" tIns="45720" rIns="91440" bIns="45720" numCol="1" rtlCol="0" anchor="ctr" anchorCtr="0" compatLnSpc="1">
              <a:prstTxWarp prst="textNoShape">
                <a:avLst/>
              </a:prstTxWarp>
              <a:no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sp>
          <p:nvSpPr>
            <p:cNvPr id="3" name="TextBox 2"/>
            <p:cNvSpPr txBox="1"/>
            <p:nvPr/>
          </p:nvSpPr>
          <p:spPr>
            <a:xfrm>
              <a:off x="7230736" y="1905951"/>
              <a:ext cx="1781366" cy="1569660"/>
            </a:xfrm>
            <a:prstGeom prst="rect">
              <a:avLst/>
            </a:prstGeom>
            <a:noFill/>
          </p:spPr>
          <p:txBody>
            <a:bodyPr wrap="square" rtlCol="0">
              <a:spAutoFit/>
            </a:bodyPr>
            <a:lstStyle/>
            <a:p>
              <a:r>
                <a:rPr lang="en-US" sz="2400" b="0" u="sng" dirty="0"/>
                <a:t>Filter performance depends on pretreatment</a:t>
              </a:r>
            </a:p>
          </p:txBody>
        </p:sp>
        <p:cxnSp>
          <p:nvCxnSpPr>
            <p:cNvPr id="6" name="Straight Arrow Connector 5"/>
            <p:cNvCxnSpPr>
              <a:stCxn id="3" idx="1"/>
            </p:cNvCxnSpPr>
            <p:nvPr/>
          </p:nvCxnSpPr>
          <p:spPr bwMode="auto">
            <a:xfrm flipH="1">
              <a:off x="6927864" y="2690781"/>
              <a:ext cx="302872" cy="1246655"/>
            </a:xfrm>
            <a:prstGeom prst="straightConnector1">
              <a:avLst/>
            </a:prstGeom>
            <a:solidFill>
              <a:schemeClr val="accent1"/>
            </a:solidFill>
            <a:ln w="38100" cap="flat" cmpd="sng" algn="ctr">
              <a:solidFill>
                <a:schemeClr val="tx1"/>
              </a:solidFill>
              <a:prstDash val="solid"/>
              <a:round/>
              <a:headEnd type="none" w="lg" len="med"/>
              <a:tailEnd type="triangle"/>
            </a:ln>
            <a:effectLst/>
          </p:spPr>
        </p:cxnSp>
      </p:grpSp>
      <p:grpSp>
        <p:nvGrpSpPr>
          <p:cNvPr id="217107" name="Group 19"/>
          <p:cNvGrpSpPr>
            <a:grpSpLocks/>
          </p:cNvGrpSpPr>
          <p:nvPr/>
        </p:nvGrpSpPr>
        <p:grpSpPr bwMode="auto">
          <a:xfrm>
            <a:off x="1668981" y="2541958"/>
            <a:ext cx="887413" cy="895350"/>
            <a:chOff x="891" y="1553"/>
            <a:chExt cx="2743" cy="2767"/>
          </a:xfrm>
        </p:grpSpPr>
        <p:sp>
          <p:nvSpPr>
            <p:cNvPr id="217108"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109"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110"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111"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2"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113"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217114" name="Group 26"/>
            <p:cNvGrpSpPr>
              <a:grpSpLocks/>
            </p:cNvGrpSpPr>
            <p:nvPr/>
          </p:nvGrpSpPr>
          <p:grpSpPr bwMode="auto">
            <a:xfrm>
              <a:off x="1064" y="3984"/>
              <a:ext cx="1842" cy="117"/>
              <a:chOff x="1472" y="3784"/>
              <a:chExt cx="1967" cy="128"/>
            </a:xfrm>
          </p:grpSpPr>
          <p:sp>
            <p:nvSpPr>
              <p:cNvPr id="217115"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6"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7"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8"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19"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0"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1"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2"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3"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4"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5"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6"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7"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8"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29"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0"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1"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2"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3"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4"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135"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217136"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217137"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grpSp>
        <p:nvGrpSpPr>
          <p:cNvPr id="217215" name="Group 127"/>
          <p:cNvGrpSpPr>
            <a:grpSpLocks/>
          </p:cNvGrpSpPr>
          <p:nvPr/>
        </p:nvGrpSpPr>
        <p:grpSpPr bwMode="auto">
          <a:xfrm>
            <a:off x="3359781" y="2390626"/>
            <a:ext cx="965200" cy="1020762"/>
            <a:chOff x="3080" y="1336"/>
            <a:chExt cx="608" cy="643"/>
          </a:xfrm>
        </p:grpSpPr>
        <p:sp>
          <p:nvSpPr>
            <p:cNvPr id="217216" name="Rectangle 128" descr="Granite"/>
            <p:cNvSpPr>
              <a:spLocks noChangeArrowheads="1"/>
            </p:cNvSpPr>
            <p:nvPr/>
          </p:nvSpPr>
          <p:spPr bwMode="auto">
            <a:xfrm>
              <a:off x="3087" y="1336"/>
              <a:ext cx="585" cy="643"/>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217217" name="Rectangle 129"/>
            <p:cNvSpPr>
              <a:spLocks noChangeArrowheads="1"/>
            </p:cNvSpPr>
            <p:nvPr/>
          </p:nvSpPr>
          <p:spPr bwMode="auto">
            <a:xfrm>
              <a:off x="3200" y="1336"/>
              <a:ext cx="436" cy="78"/>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217218" name="Rectangle 130"/>
            <p:cNvSpPr>
              <a:spLocks noChangeArrowheads="1"/>
            </p:cNvSpPr>
            <p:nvPr/>
          </p:nvSpPr>
          <p:spPr bwMode="auto">
            <a:xfrm>
              <a:off x="3200" y="1385"/>
              <a:ext cx="436" cy="200"/>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217219" name="Rectangle 131" descr="Cork"/>
            <p:cNvSpPr>
              <a:spLocks noChangeArrowheads="1"/>
            </p:cNvSpPr>
            <p:nvPr/>
          </p:nvSpPr>
          <p:spPr bwMode="auto">
            <a:xfrm>
              <a:off x="3200" y="1661"/>
              <a:ext cx="436" cy="116"/>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0" name="Rectangle 132" descr="Large confetti"/>
            <p:cNvSpPr>
              <a:spLocks noChangeArrowheads="1"/>
            </p:cNvSpPr>
            <p:nvPr/>
          </p:nvSpPr>
          <p:spPr bwMode="auto">
            <a:xfrm>
              <a:off x="3200" y="1777"/>
              <a:ext cx="436" cy="124"/>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217221" name="Freeform 133"/>
            <p:cNvSpPr>
              <a:spLocks/>
            </p:cNvSpPr>
            <p:nvPr/>
          </p:nvSpPr>
          <p:spPr bwMode="auto">
            <a:xfrm>
              <a:off x="3376" y="1453"/>
              <a:ext cx="66" cy="44"/>
            </a:xfrm>
            <a:custGeom>
              <a:avLst/>
              <a:gdLst/>
              <a:ahLst/>
              <a:cxnLst>
                <a:cxn ang="0">
                  <a:pos x="0" y="0"/>
                </a:cxn>
                <a:cxn ang="0">
                  <a:pos x="72" y="176"/>
                </a:cxn>
                <a:cxn ang="0">
                  <a:pos x="232" y="176"/>
                </a:cxn>
                <a:cxn ang="0">
                  <a:pos x="304" y="0"/>
                </a:cxn>
              </a:cxnLst>
              <a:rect l="0" t="0" r="r" b="b"/>
              <a:pathLst>
                <a:path w="304" h="205">
                  <a:moveTo>
                    <a:pt x="0" y="0"/>
                  </a:moveTo>
                  <a:cubicBezTo>
                    <a:pt x="12" y="29"/>
                    <a:pt x="33" y="147"/>
                    <a:pt x="72" y="176"/>
                  </a:cubicBezTo>
                  <a:cubicBezTo>
                    <a:pt x="111" y="205"/>
                    <a:pt x="193" y="205"/>
                    <a:pt x="232" y="176"/>
                  </a:cubicBezTo>
                  <a:cubicBezTo>
                    <a:pt x="271" y="147"/>
                    <a:pt x="289" y="37"/>
                    <a:pt x="304" y="0"/>
                  </a:cubicBezTo>
                </a:path>
              </a:pathLst>
            </a:custGeom>
            <a:noFill/>
            <a:ln w="28575" cap="flat" cmpd="sng">
              <a:solidFill>
                <a:srgbClr val="003300"/>
              </a:solidFill>
              <a:prstDash val="solid"/>
              <a:round/>
              <a:headEnd type="none" w="sm" len="sm"/>
              <a:tailEnd type="none" w="med" len="sm"/>
            </a:ln>
            <a:effectLst/>
          </p:spPr>
          <p:txBody>
            <a:bodyPr wrap="none" anchor="ctr"/>
            <a:lstStyle/>
            <a:p>
              <a:endParaRPr lang="en-US"/>
            </a:p>
          </p:txBody>
        </p:sp>
        <p:sp>
          <p:nvSpPr>
            <p:cNvPr id="217222" name="Freeform 134"/>
            <p:cNvSpPr>
              <a:spLocks/>
            </p:cNvSpPr>
            <p:nvPr/>
          </p:nvSpPr>
          <p:spPr bwMode="auto">
            <a:xfrm>
              <a:off x="3083" y="1414"/>
              <a:ext cx="119" cy="487"/>
            </a:xfrm>
            <a:custGeom>
              <a:avLst/>
              <a:gdLst/>
              <a:ahLst/>
              <a:cxnLst>
                <a:cxn ang="0">
                  <a:pos x="536" y="0"/>
                </a:cxn>
                <a:cxn ang="0">
                  <a:pos x="208" y="0"/>
                </a:cxn>
                <a:cxn ang="0">
                  <a:pos x="208" y="1256"/>
                </a:cxn>
                <a:cxn ang="0">
                  <a:pos x="16" y="1256"/>
                </a:cxn>
                <a:cxn ang="0">
                  <a:pos x="0" y="1400"/>
                </a:cxn>
                <a:cxn ang="0">
                  <a:pos x="200" y="1400"/>
                </a:cxn>
                <a:cxn ang="0">
                  <a:pos x="200" y="2096"/>
                </a:cxn>
                <a:cxn ang="0">
                  <a:pos x="16" y="2096"/>
                </a:cxn>
                <a:cxn ang="0">
                  <a:pos x="16" y="2232"/>
                </a:cxn>
                <a:cxn ang="0">
                  <a:pos x="360" y="2232"/>
                </a:cxn>
                <a:cxn ang="0">
                  <a:pos x="360" y="200"/>
                </a:cxn>
                <a:cxn ang="0">
                  <a:pos x="544" y="200"/>
                </a:cxn>
              </a:cxnLst>
              <a:rect l="0" t="0" r="r" b="b"/>
              <a:pathLst>
                <a:path w="544" h="2232">
                  <a:moveTo>
                    <a:pt x="536" y="0"/>
                  </a:moveTo>
                  <a:lnTo>
                    <a:pt x="208" y="0"/>
                  </a:lnTo>
                  <a:lnTo>
                    <a:pt x="208" y="1256"/>
                  </a:lnTo>
                  <a:lnTo>
                    <a:pt x="16" y="1256"/>
                  </a:lnTo>
                  <a:lnTo>
                    <a:pt x="0" y="1400"/>
                  </a:lnTo>
                  <a:lnTo>
                    <a:pt x="200" y="1400"/>
                  </a:lnTo>
                  <a:lnTo>
                    <a:pt x="200" y="2096"/>
                  </a:lnTo>
                  <a:lnTo>
                    <a:pt x="16" y="2096"/>
                  </a:lnTo>
                  <a:lnTo>
                    <a:pt x="16" y="2232"/>
                  </a:lnTo>
                  <a:lnTo>
                    <a:pt x="360" y="2232"/>
                  </a:lnTo>
                  <a:lnTo>
                    <a:pt x="360" y="200"/>
                  </a:lnTo>
                  <a:lnTo>
                    <a:pt x="544" y="200"/>
                  </a:lnTo>
                </a:path>
              </a:pathLst>
            </a:custGeom>
            <a:solidFill>
              <a:schemeClr val="hlink"/>
            </a:solidFill>
            <a:ln w="12700" cap="flat" cmpd="sng">
              <a:noFill/>
              <a:prstDash val="solid"/>
              <a:round/>
              <a:headEnd type="none" w="sm" len="sm"/>
              <a:tailEnd type="none" w="med" len="sm"/>
            </a:ln>
            <a:effectLst/>
          </p:spPr>
          <p:txBody>
            <a:bodyPr wrap="none" anchor="ctr"/>
            <a:lstStyle/>
            <a:p>
              <a:endParaRPr lang="en-US"/>
            </a:p>
          </p:txBody>
        </p:sp>
        <p:sp>
          <p:nvSpPr>
            <p:cNvPr id="217223" name="Rectangle 135"/>
            <p:cNvSpPr>
              <a:spLocks noChangeArrowheads="1"/>
            </p:cNvSpPr>
            <p:nvPr/>
          </p:nvSpPr>
          <p:spPr bwMode="auto">
            <a:xfrm>
              <a:off x="3080" y="1928"/>
              <a:ext cx="608" cy="28"/>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sp>
          <p:nvSpPr>
            <p:cNvPr id="217224" name="Rectangle 136" descr="Sand"/>
            <p:cNvSpPr>
              <a:spLocks noChangeArrowheads="1"/>
            </p:cNvSpPr>
            <p:nvPr/>
          </p:nvSpPr>
          <p:spPr bwMode="auto">
            <a:xfrm>
              <a:off x="3200" y="1585"/>
              <a:ext cx="436" cy="76"/>
            </a:xfrm>
            <a:prstGeom prst="rect">
              <a:avLst/>
            </a:prstGeom>
            <a:blipFill dpi="0" rotWithShape="0">
              <a:blip r:embed="rId5"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grpSp>
          <p:nvGrpSpPr>
            <p:cNvPr id="217225" name="Group 137"/>
            <p:cNvGrpSpPr>
              <a:grpSpLocks/>
            </p:cNvGrpSpPr>
            <p:nvPr/>
          </p:nvGrpSpPr>
          <p:grpSpPr bwMode="auto">
            <a:xfrm>
              <a:off x="3202" y="1901"/>
              <a:ext cx="428" cy="27"/>
              <a:chOff x="1472" y="3784"/>
              <a:chExt cx="1967" cy="128"/>
            </a:xfrm>
          </p:grpSpPr>
          <p:sp>
            <p:nvSpPr>
              <p:cNvPr id="217226" name="Rectangle 138"/>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7" name="Rectangle 139"/>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8" name="Rectangle 140"/>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29" name="Rectangle 141"/>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0" name="Rectangle 142"/>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1" name="Rectangle 143"/>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2" name="Rectangle 144"/>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3" name="Rectangle 145"/>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4" name="Rectangle 146"/>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5" name="Rectangle 147"/>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6" name="Rectangle 148"/>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7" name="Rectangle 149"/>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8" name="Rectangle 150"/>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39" name="Rectangle 151"/>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0" name="Rectangle 152"/>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1" name="Rectangle 153"/>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2" name="Rectangle 154"/>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3" name="Rectangle 155"/>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4" name="Rectangle 156"/>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5" name="Rectangle 157"/>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7246" name="Rectangle 158"/>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grpSp>
          <p:nvGrpSpPr>
            <p:cNvPr id="217247" name="Group 159"/>
            <p:cNvGrpSpPr>
              <a:grpSpLocks/>
            </p:cNvGrpSpPr>
            <p:nvPr/>
          </p:nvGrpSpPr>
          <p:grpSpPr bwMode="auto">
            <a:xfrm rot="5400000">
              <a:off x="3091" y="1868"/>
              <a:ext cx="32" cy="33"/>
              <a:chOff x="4332" y="1144"/>
              <a:chExt cx="176" cy="328"/>
            </a:xfrm>
          </p:grpSpPr>
          <p:sp>
            <p:nvSpPr>
              <p:cNvPr id="217248" name="AutoShape 160"/>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49" name="AutoShape 161"/>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nvGrpSpPr>
            <p:cNvPr id="217250" name="Group 162"/>
            <p:cNvGrpSpPr>
              <a:grpSpLocks/>
            </p:cNvGrpSpPr>
            <p:nvPr/>
          </p:nvGrpSpPr>
          <p:grpSpPr bwMode="auto">
            <a:xfrm rot="5400000">
              <a:off x="3638" y="1922"/>
              <a:ext cx="32" cy="33"/>
              <a:chOff x="4332" y="1144"/>
              <a:chExt cx="176" cy="328"/>
            </a:xfrm>
          </p:grpSpPr>
          <p:sp>
            <p:nvSpPr>
              <p:cNvPr id="217251" name="AutoShape 163"/>
              <p:cNvSpPr>
                <a:spLocks noChangeArrowheads="1"/>
              </p:cNvSpPr>
              <p:nvPr/>
            </p:nvSpPr>
            <p:spPr bwMode="auto">
              <a:xfrm>
                <a:off x="4332" y="1312"/>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sp>
            <p:nvSpPr>
              <p:cNvPr id="217252" name="AutoShape 164"/>
              <p:cNvSpPr>
                <a:spLocks noChangeArrowheads="1"/>
              </p:cNvSpPr>
              <p:nvPr/>
            </p:nvSpPr>
            <p:spPr bwMode="auto">
              <a:xfrm flipV="1">
                <a:off x="4332" y="1144"/>
                <a:ext cx="176" cy="160"/>
              </a:xfrm>
              <a:prstGeom prst="triangle">
                <a:avLst>
                  <a:gd name="adj" fmla="val 50000"/>
                </a:avLst>
              </a:prstGeom>
              <a:noFill/>
              <a:ln w="28575">
                <a:solidFill>
                  <a:schemeClr val="bg2"/>
                </a:solidFill>
                <a:miter lim="800000"/>
                <a:headEnd type="none" w="sm" len="sm"/>
                <a:tailEnd type="none" w="med" len="sm"/>
              </a:ln>
              <a:effectLst/>
            </p:spPr>
            <p:txBody>
              <a:bodyPr wrap="none" anchor="ctr"/>
              <a:lstStyle/>
              <a:p>
                <a:endParaRPr lang="en-US"/>
              </a:p>
            </p:txBody>
          </p:sp>
        </p:grpSp>
      </p:grpSp>
      <p:sp>
        <p:nvSpPr>
          <p:cNvPr id="217090" name="Line 2"/>
          <p:cNvSpPr>
            <a:spLocks noChangeShapeType="1"/>
          </p:cNvSpPr>
          <p:nvPr/>
        </p:nvSpPr>
        <p:spPr bwMode="auto">
          <a:xfrm>
            <a:off x="2058774" y="2350094"/>
            <a:ext cx="0" cy="1454990"/>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1" name="Line 3"/>
          <p:cNvSpPr>
            <a:spLocks noChangeShapeType="1"/>
          </p:cNvSpPr>
          <p:nvPr/>
        </p:nvSpPr>
        <p:spPr bwMode="auto">
          <a:xfrm>
            <a:off x="3866193" y="2217738"/>
            <a:ext cx="6452" cy="987578"/>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sp>
        <p:nvSpPr>
          <p:cNvPr id="217092" name="Rectangle 4"/>
          <p:cNvSpPr>
            <a:spLocks noGrp="1" noChangeArrowheads="1"/>
          </p:cNvSpPr>
          <p:nvPr>
            <p:ph type="title"/>
          </p:nvPr>
        </p:nvSpPr>
        <p:spPr/>
        <p:txBody>
          <a:bodyPr/>
          <a:lstStyle/>
          <a:p>
            <a:r>
              <a:rPr lang="en-US" sz="4000" dirty="0"/>
              <a:t>Filter range of applicability</a:t>
            </a:r>
            <a:br>
              <a:rPr lang="en-US" sz="4000" dirty="0"/>
            </a:br>
            <a:r>
              <a:rPr lang="en-US" sz="4000" dirty="0"/>
              <a:t> The “if it is dirty, filter it” Myth</a:t>
            </a:r>
          </a:p>
        </p:txBody>
      </p:sp>
      <p:grpSp>
        <p:nvGrpSpPr>
          <p:cNvPr id="217138" name="Group 50"/>
          <p:cNvGrpSpPr>
            <a:grpSpLocks/>
          </p:cNvGrpSpPr>
          <p:nvPr/>
        </p:nvGrpSpPr>
        <p:grpSpPr bwMode="auto">
          <a:xfrm>
            <a:off x="144463" y="2090738"/>
            <a:ext cx="1220787" cy="4749800"/>
            <a:chOff x="91" y="1434"/>
            <a:chExt cx="769" cy="2423"/>
          </a:xfrm>
        </p:grpSpPr>
        <p:sp>
          <p:nvSpPr>
            <p:cNvPr id="217139" name="Line 51"/>
            <p:cNvSpPr>
              <a:spLocks noChangeShapeType="1"/>
            </p:cNvSpPr>
            <p:nvPr/>
          </p:nvSpPr>
          <p:spPr bwMode="auto">
            <a:xfrm rot="5400000">
              <a:off x="-343" y="2666"/>
              <a:ext cx="2257" cy="1"/>
            </a:xfrm>
            <a:prstGeom prst="line">
              <a:avLst/>
            </a:prstGeom>
            <a:noFill/>
            <a:ln w="19050">
              <a:solidFill>
                <a:srgbClr val="663300"/>
              </a:solidFill>
              <a:round/>
              <a:headEnd/>
              <a:tailEnd/>
            </a:ln>
          </p:spPr>
          <p:txBody>
            <a:bodyPr/>
            <a:lstStyle/>
            <a:p>
              <a:endParaRPr lang="en-US"/>
            </a:p>
          </p:txBody>
        </p:sp>
        <p:sp>
          <p:nvSpPr>
            <p:cNvPr id="217140" name="Line 52"/>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1" name="Line 53"/>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2" name="Line 54"/>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3" name="Line 55"/>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44" name="Rectangle 56"/>
            <p:cNvSpPr>
              <a:spLocks noChangeArrowheads="1"/>
            </p:cNvSpPr>
            <p:nvPr/>
          </p:nvSpPr>
          <p:spPr bwMode="auto">
            <a:xfrm>
              <a:off x="280" y="3671"/>
              <a:ext cx="384" cy="186"/>
            </a:xfrm>
            <a:prstGeom prst="rect">
              <a:avLst/>
            </a:prstGeom>
            <a:noFill/>
            <a:ln w="9525">
              <a:noFill/>
              <a:miter lim="800000"/>
              <a:headEnd/>
              <a:tailEnd/>
            </a:ln>
          </p:spPr>
          <p:txBody>
            <a:bodyPr wrap="none" lIns="0" tIns="0" rIns="0" bIns="0">
              <a:spAutoFit/>
            </a:bodyPr>
            <a:lstStyle/>
            <a:p>
              <a:r>
                <a:rPr lang="en-US" sz="2400" b="0">
                  <a:solidFill>
                    <a:srgbClr val="663300"/>
                  </a:solidFill>
                </a:rPr>
                <a:t>1000</a:t>
              </a:r>
              <a:endParaRPr lang="en-US" sz="2400" b="0"/>
            </a:p>
          </p:txBody>
        </p:sp>
        <p:sp>
          <p:nvSpPr>
            <p:cNvPr id="217145" name="Rectangle 57"/>
            <p:cNvSpPr>
              <a:spLocks noChangeArrowheads="1"/>
            </p:cNvSpPr>
            <p:nvPr/>
          </p:nvSpPr>
          <p:spPr bwMode="auto">
            <a:xfrm>
              <a:off x="91" y="2553"/>
              <a:ext cx="395" cy="186"/>
            </a:xfrm>
            <a:prstGeom prst="rect">
              <a:avLst/>
            </a:prstGeom>
            <a:noFill/>
            <a:ln w="9525">
              <a:noFill/>
              <a:miter lim="800000"/>
              <a:headEnd/>
              <a:tailEnd/>
            </a:ln>
          </p:spPr>
          <p:txBody>
            <a:bodyPr wrap="none" lIns="0" tIns="0" rIns="0" bIns="0">
              <a:spAutoFit/>
            </a:bodyPr>
            <a:lstStyle/>
            <a:p>
              <a:r>
                <a:rPr lang="en-US" sz="2400" b="0">
                  <a:solidFill>
                    <a:srgbClr val="663300"/>
                  </a:solidFill>
                </a:rPr>
                <a:t>NTU</a:t>
              </a:r>
              <a:endParaRPr lang="en-US" sz="2400" b="0"/>
            </a:p>
          </p:txBody>
        </p:sp>
        <p:sp>
          <p:nvSpPr>
            <p:cNvPr id="217146" name="Line 58"/>
            <p:cNvSpPr>
              <a:spLocks noChangeShapeType="1"/>
            </p:cNvSpPr>
            <p:nvPr/>
          </p:nvSpPr>
          <p:spPr bwMode="auto">
            <a:xfrm rot="5400000">
              <a:off x="786" y="1479"/>
              <a:ext cx="2" cy="147"/>
            </a:xfrm>
            <a:prstGeom prst="line">
              <a:avLst/>
            </a:prstGeom>
            <a:noFill/>
            <a:ln w="19050">
              <a:solidFill>
                <a:srgbClr val="663300"/>
              </a:solidFill>
              <a:round/>
              <a:headEnd/>
              <a:tailEnd/>
            </a:ln>
          </p:spPr>
          <p:txBody>
            <a:bodyPr/>
            <a:lstStyle/>
            <a:p>
              <a:endParaRPr lang="en-US"/>
            </a:p>
          </p:txBody>
        </p:sp>
        <p:sp>
          <p:nvSpPr>
            <p:cNvPr id="217147" name="Line 59"/>
            <p:cNvSpPr>
              <a:spLocks noChangeShapeType="1"/>
            </p:cNvSpPr>
            <p:nvPr/>
          </p:nvSpPr>
          <p:spPr bwMode="auto">
            <a:xfrm rot="5400000">
              <a:off x="786" y="2225"/>
              <a:ext cx="2" cy="147"/>
            </a:xfrm>
            <a:prstGeom prst="line">
              <a:avLst/>
            </a:prstGeom>
            <a:noFill/>
            <a:ln w="19050">
              <a:solidFill>
                <a:srgbClr val="663300"/>
              </a:solidFill>
              <a:round/>
              <a:headEnd/>
              <a:tailEnd/>
            </a:ln>
          </p:spPr>
          <p:txBody>
            <a:bodyPr/>
            <a:lstStyle/>
            <a:p>
              <a:endParaRPr lang="en-US"/>
            </a:p>
          </p:txBody>
        </p:sp>
        <p:sp>
          <p:nvSpPr>
            <p:cNvPr id="217148" name="Line 60"/>
            <p:cNvSpPr>
              <a:spLocks noChangeShapeType="1"/>
            </p:cNvSpPr>
            <p:nvPr/>
          </p:nvSpPr>
          <p:spPr bwMode="auto">
            <a:xfrm rot="5400000">
              <a:off x="786" y="2969"/>
              <a:ext cx="2" cy="147"/>
            </a:xfrm>
            <a:prstGeom prst="line">
              <a:avLst/>
            </a:prstGeom>
            <a:noFill/>
            <a:ln w="19050">
              <a:solidFill>
                <a:srgbClr val="663300"/>
              </a:solidFill>
              <a:round/>
              <a:headEnd/>
              <a:tailEnd/>
            </a:ln>
          </p:spPr>
          <p:txBody>
            <a:bodyPr/>
            <a:lstStyle/>
            <a:p>
              <a:endParaRPr lang="en-US"/>
            </a:p>
          </p:txBody>
        </p:sp>
        <p:sp>
          <p:nvSpPr>
            <p:cNvPr id="217149" name="Line 61"/>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0" name="Line 62"/>
            <p:cNvSpPr>
              <a:spLocks noChangeShapeType="1"/>
            </p:cNvSpPr>
            <p:nvPr/>
          </p:nvSpPr>
          <p:spPr bwMode="auto">
            <a:xfrm rot="5400000">
              <a:off x="786" y="3715"/>
              <a:ext cx="1" cy="147"/>
            </a:xfrm>
            <a:prstGeom prst="line">
              <a:avLst/>
            </a:prstGeom>
            <a:noFill/>
            <a:ln w="19050">
              <a:solidFill>
                <a:srgbClr val="663300"/>
              </a:solidFill>
              <a:round/>
              <a:headEnd/>
              <a:tailEnd/>
            </a:ln>
          </p:spPr>
          <p:txBody>
            <a:bodyPr/>
            <a:lstStyle/>
            <a:p>
              <a:endParaRPr lang="en-US"/>
            </a:p>
          </p:txBody>
        </p:sp>
        <p:sp>
          <p:nvSpPr>
            <p:cNvPr id="217151" name="Rectangle 63"/>
            <p:cNvSpPr>
              <a:spLocks noChangeArrowheads="1"/>
            </p:cNvSpPr>
            <p:nvPr/>
          </p:nvSpPr>
          <p:spPr bwMode="auto">
            <a:xfrm>
              <a:off x="568" y="1434"/>
              <a:ext cx="96" cy="186"/>
            </a:xfrm>
            <a:prstGeom prst="rect">
              <a:avLst/>
            </a:prstGeom>
            <a:noFill/>
            <a:ln w="9525">
              <a:noFill/>
              <a:miter lim="800000"/>
              <a:headEnd/>
              <a:tailEnd/>
            </a:ln>
          </p:spPr>
          <p:txBody>
            <a:bodyPr wrap="none" lIns="0" tIns="0" rIns="0" bIns="0">
              <a:spAutoFit/>
            </a:bodyPr>
            <a:lstStyle/>
            <a:p>
              <a:r>
                <a:rPr lang="en-US" sz="2400" b="0">
                  <a:solidFill>
                    <a:srgbClr val="663300"/>
                  </a:solidFill>
                </a:rPr>
                <a:t>1</a:t>
              </a:r>
              <a:endParaRPr lang="en-US" sz="2400" b="0"/>
            </a:p>
          </p:txBody>
        </p:sp>
        <p:sp>
          <p:nvSpPr>
            <p:cNvPr id="217152" name="Rectangle 64"/>
            <p:cNvSpPr>
              <a:spLocks noChangeArrowheads="1"/>
            </p:cNvSpPr>
            <p:nvPr/>
          </p:nvSpPr>
          <p:spPr bwMode="auto">
            <a:xfrm>
              <a:off x="472" y="2160"/>
              <a:ext cx="192" cy="187"/>
            </a:xfrm>
            <a:prstGeom prst="rect">
              <a:avLst/>
            </a:prstGeom>
            <a:noFill/>
            <a:ln w="9525">
              <a:noFill/>
              <a:miter lim="800000"/>
              <a:headEnd/>
              <a:tailEnd/>
            </a:ln>
          </p:spPr>
          <p:txBody>
            <a:bodyPr wrap="none" lIns="0" tIns="0" rIns="0" bIns="0">
              <a:spAutoFit/>
            </a:bodyPr>
            <a:lstStyle/>
            <a:p>
              <a:r>
                <a:rPr lang="en-US" sz="2400" b="0">
                  <a:solidFill>
                    <a:srgbClr val="663300"/>
                  </a:solidFill>
                </a:rPr>
                <a:t>10</a:t>
              </a:r>
              <a:endParaRPr lang="en-US" sz="2400" b="0"/>
            </a:p>
          </p:txBody>
        </p:sp>
        <p:sp>
          <p:nvSpPr>
            <p:cNvPr id="217153" name="Rectangle 65"/>
            <p:cNvSpPr>
              <a:spLocks noChangeArrowheads="1"/>
            </p:cNvSpPr>
            <p:nvPr/>
          </p:nvSpPr>
          <p:spPr bwMode="auto">
            <a:xfrm>
              <a:off x="376" y="2915"/>
              <a:ext cx="288" cy="186"/>
            </a:xfrm>
            <a:prstGeom prst="rect">
              <a:avLst/>
            </a:prstGeom>
            <a:noFill/>
            <a:ln w="9525">
              <a:noFill/>
              <a:miter lim="800000"/>
              <a:headEnd/>
              <a:tailEnd/>
            </a:ln>
          </p:spPr>
          <p:txBody>
            <a:bodyPr wrap="none" lIns="0" tIns="0" rIns="0" bIns="0">
              <a:spAutoFit/>
            </a:bodyPr>
            <a:lstStyle/>
            <a:p>
              <a:r>
                <a:rPr lang="en-US" sz="2400" b="0">
                  <a:solidFill>
                    <a:srgbClr val="663300"/>
                  </a:solidFill>
                </a:rPr>
                <a:t>100</a:t>
              </a:r>
              <a:endParaRPr lang="en-US" sz="2400" b="0"/>
            </a:p>
          </p:txBody>
        </p:sp>
      </p:grpSp>
      <p:sp>
        <p:nvSpPr>
          <p:cNvPr id="217179" name="Text Box 91"/>
          <p:cNvSpPr txBox="1">
            <a:spLocks noChangeArrowheads="1"/>
          </p:cNvSpPr>
          <p:nvPr/>
        </p:nvSpPr>
        <p:spPr bwMode="auto">
          <a:xfrm>
            <a:off x="1698412" y="1725613"/>
            <a:ext cx="779462" cy="519112"/>
          </a:xfrm>
          <a:prstGeom prst="rect">
            <a:avLst/>
          </a:prstGeom>
          <a:noFill/>
          <a:ln w="12700">
            <a:noFill/>
            <a:miter lim="800000"/>
            <a:headEnd type="none" w="lg" len="med"/>
            <a:tailEnd type="none" w="lg" len="med"/>
          </a:ln>
          <a:effectLst/>
        </p:spPr>
        <p:txBody>
          <a:bodyPr wrap="none">
            <a:spAutoFit/>
          </a:bodyPr>
          <a:lstStyle/>
          <a:p>
            <a:pPr algn="ctr"/>
            <a:r>
              <a:rPr lang="en-US" b="0" dirty="0"/>
              <a:t>SSF</a:t>
            </a:r>
          </a:p>
        </p:txBody>
      </p:sp>
      <p:sp>
        <p:nvSpPr>
          <p:cNvPr id="217190" name="Text Box 102"/>
          <p:cNvSpPr txBox="1">
            <a:spLocks noChangeArrowheads="1"/>
          </p:cNvSpPr>
          <p:nvPr/>
        </p:nvSpPr>
        <p:spPr bwMode="auto">
          <a:xfrm>
            <a:off x="3401056" y="1725613"/>
            <a:ext cx="1017587" cy="519112"/>
          </a:xfrm>
          <a:prstGeom prst="rect">
            <a:avLst/>
          </a:prstGeom>
          <a:noFill/>
          <a:ln w="12700">
            <a:noFill/>
            <a:miter lim="800000"/>
            <a:headEnd type="none" w="lg" len="med"/>
            <a:tailEnd type="none" w="lg" len="med"/>
          </a:ln>
          <a:effectLst/>
        </p:spPr>
        <p:txBody>
          <a:bodyPr wrap="none">
            <a:spAutoFit/>
          </a:bodyPr>
          <a:lstStyle/>
          <a:p>
            <a:pPr algn="ctr"/>
            <a:r>
              <a:rPr lang="en-US" b="0" dirty="0"/>
              <a:t>RSF+</a:t>
            </a:r>
          </a:p>
        </p:txBody>
      </p:sp>
      <p:pic>
        <p:nvPicPr>
          <p:cNvPr id="117" name="Picture 1"/>
          <p:cNvPicPr>
            <a:picLocks noChangeAspect="1" noChangeArrowheads="1"/>
          </p:cNvPicPr>
          <p:nvPr/>
        </p:nvPicPr>
        <p:blipFill>
          <a:blip r:embed="rId6" cstate="print"/>
          <a:srcRect/>
          <a:stretch>
            <a:fillRect/>
          </a:stretch>
        </p:blipFill>
        <p:spPr bwMode="auto">
          <a:xfrm>
            <a:off x="5116399" y="2093827"/>
            <a:ext cx="1837614" cy="1606502"/>
          </a:xfrm>
          <a:prstGeom prst="rect">
            <a:avLst/>
          </a:prstGeom>
          <a:noFill/>
          <a:ln w="9525">
            <a:noFill/>
            <a:miter lim="800000"/>
            <a:headEnd/>
            <a:tailEnd/>
          </a:ln>
          <a:effectLst/>
        </p:spPr>
      </p:pic>
      <p:sp>
        <p:nvSpPr>
          <p:cNvPr id="119" name="Text Box 102"/>
          <p:cNvSpPr txBox="1">
            <a:spLocks noChangeArrowheads="1"/>
          </p:cNvSpPr>
          <p:nvPr/>
        </p:nvSpPr>
        <p:spPr bwMode="auto">
          <a:xfrm>
            <a:off x="5051203" y="1699976"/>
            <a:ext cx="1284327" cy="523220"/>
          </a:xfrm>
          <a:prstGeom prst="rect">
            <a:avLst/>
          </a:prstGeom>
          <a:noFill/>
          <a:ln w="12700">
            <a:noFill/>
            <a:miter lim="800000"/>
            <a:headEnd type="none" w="lg" len="med"/>
            <a:tailEnd type="none" w="lg" len="med"/>
          </a:ln>
          <a:effectLst/>
        </p:spPr>
        <p:txBody>
          <a:bodyPr wrap="none">
            <a:spAutoFit/>
          </a:bodyPr>
          <a:lstStyle/>
          <a:p>
            <a:pPr algn="ctr"/>
            <a:r>
              <a:rPr lang="en-US" b="0" dirty="0" err="1"/>
              <a:t>StaRS</a:t>
            </a:r>
            <a:r>
              <a:rPr lang="en-US" b="0" dirty="0"/>
              <a:t>+</a:t>
            </a:r>
          </a:p>
        </p:txBody>
      </p:sp>
      <p:sp>
        <p:nvSpPr>
          <p:cNvPr id="121" name="Line 3"/>
          <p:cNvSpPr>
            <a:spLocks noChangeShapeType="1"/>
          </p:cNvSpPr>
          <p:nvPr/>
        </p:nvSpPr>
        <p:spPr bwMode="auto">
          <a:xfrm>
            <a:off x="5750833" y="2327409"/>
            <a:ext cx="0" cy="697802"/>
          </a:xfrm>
          <a:prstGeom prst="line">
            <a:avLst/>
          </a:prstGeom>
          <a:noFill/>
          <a:ln w="38100">
            <a:solidFill>
              <a:schemeClr val="tx1"/>
            </a:solidFill>
            <a:round/>
            <a:headEnd type="none" w="lg" len="med"/>
            <a:tailEnd type="triangle" w="lg" len="med"/>
          </a:ln>
          <a:effectLst/>
        </p:spPr>
        <p:txBody>
          <a:bodyPr wrap="square" anchor="ctr">
            <a:spAutoFit/>
          </a:bodyPr>
          <a:lstStyle/>
          <a:p>
            <a:endParaRPr lang="en-US"/>
          </a:p>
        </p:txBody>
      </p:sp>
      <p:grpSp>
        <p:nvGrpSpPr>
          <p:cNvPr id="134" name="Group 133"/>
          <p:cNvGrpSpPr/>
          <p:nvPr/>
        </p:nvGrpSpPr>
        <p:grpSpPr>
          <a:xfrm>
            <a:off x="1213502" y="2341549"/>
            <a:ext cx="1797644" cy="3142849"/>
            <a:chOff x="1213502" y="2341549"/>
            <a:chExt cx="1797644" cy="3142849"/>
          </a:xfrm>
        </p:grpSpPr>
        <p:sp>
          <p:nvSpPr>
            <p:cNvPr id="133" name="Line 3"/>
            <p:cNvSpPr>
              <a:spLocks noChangeShapeType="1"/>
            </p:cNvSpPr>
            <p:nvPr/>
          </p:nvSpPr>
          <p:spPr bwMode="auto">
            <a:xfrm>
              <a:off x="2060720" y="2341549"/>
              <a:ext cx="0" cy="2948298"/>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22" name="Picture 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333144" y="5101376"/>
              <a:ext cx="1678002" cy="383022"/>
            </a:xfrm>
            <a:prstGeom prst="rect">
              <a:avLst/>
            </a:prstGeom>
            <a:noFill/>
            <a:ln w="9525">
              <a:noFill/>
              <a:miter lim="800000"/>
              <a:headEnd/>
              <a:tailEnd/>
            </a:ln>
          </p:spPr>
        </p:pic>
        <p:pic>
          <p:nvPicPr>
            <p:cNvPr id="123"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213502" y="4001592"/>
              <a:ext cx="1719579" cy="846355"/>
            </a:xfrm>
            <a:prstGeom prst="rect">
              <a:avLst/>
            </a:prstGeom>
            <a:noFill/>
            <a:ln w="9525">
              <a:noFill/>
              <a:miter lim="800000"/>
              <a:headEnd/>
              <a:tailEnd/>
            </a:ln>
          </p:spPr>
        </p:pic>
      </p:grpSp>
      <p:grpSp>
        <p:nvGrpSpPr>
          <p:cNvPr id="135" name="Group 134"/>
          <p:cNvGrpSpPr/>
          <p:nvPr/>
        </p:nvGrpSpPr>
        <p:grpSpPr>
          <a:xfrm>
            <a:off x="3042304" y="2370137"/>
            <a:ext cx="1623701" cy="3961837"/>
            <a:chOff x="3042304" y="2370137"/>
            <a:chExt cx="1623701" cy="3961837"/>
          </a:xfrm>
        </p:grpSpPr>
        <p:sp>
          <p:nvSpPr>
            <p:cNvPr id="130" name="Line 3"/>
            <p:cNvSpPr>
              <a:spLocks noChangeShapeType="1"/>
            </p:cNvSpPr>
            <p:nvPr/>
          </p:nvSpPr>
          <p:spPr bwMode="auto">
            <a:xfrm>
              <a:off x="3861277" y="2370137"/>
              <a:ext cx="0" cy="3961837"/>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22529" name="Picture 1" descr="C:\Users\mw24\Pictures\Atima 5 sed wo platforml.png"/>
            <p:cNvPicPr>
              <a:picLocks noChangeAspect="1" noChangeArrowheads="1"/>
            </p:cNvPicPr>
            <p:nvPr/>
          </p:nvPicPr>
          <p:blipFill>
            <a:blip r:embed="rId9" cstate="print"/>
            <a:srcRect r="24320"/>
            <a:stretch>
              <a:fillRect/>
            </a:stretch>
          </p:blipFill>
          <p:spPr bwMode="auto">
            <a:xfrm>
              <a:off x="3042304" y="4364554"/>
              <a:ext cx="1623701" cy="1326529"/>
            </a:xfrm>
            <a:prstGeom prst="rect">
              <a:avLst/>
            </a:prstGeom>
            <a:noFill/>
          </p:spPr>
        </p:pic>
      </p:grpSp>
      <p:sp>
        <p:nvSpPr>
          <p:cNvPr id="105" name="TextBox 104"/>
          <p:cNvSpPr txBox="1"/>
          <p:nvPr/>
        </p:nvSpPr>
        <p:spPr>
          <a:xfrm>
            <a:off x="5086457" y="5772236"/>
            <a:ext cx="2533543" cy="707886"/>
          </a:xfrm>
          <a:prstGeom prst="rect">
            <a:avLst/>
          </a:prstGeom>
          <a:noFill/>
        </p:spPr>
        <p:txBody>
          <a:bodyPr wrap="square" rtlCol="0">
            <a:spAutoFit/>
          </a:bodyPr>
          <a:lstStyle/>
          <a:p>
            <a:r>
              <a:rPr lang="en-US" sz="2000" b="0" dirty="0"/>
              <a:t>With a floc blanket to extend range </a:t>
            </a:r>
          </a:p>
        </p:txBody>
      </p:sp>
      <p:grpSp>
        <p:nvGrpSpPr>
          <p:cNvPr id="2" name="Group 1"/>
          <p:cNvGrpSpPr/>
          <p:nvPr/>
        </p:nvGrpSpPr>
        <p:grpSpPr>
          <a:xfrm>
            <a:off x="4686300" y="2294608"/>
            <a:ext cx="2241563" cy="4378510"/>
            <a:chOff x="4712450" y="2308893"/>
            <a:chExt cx="2241563" cy="4378510"/>
          </a:xfrm>
        </p:grpSpPr>
        <p:sp>
          <p:nvSpPr>
            <p:cNvPr id="120" name="Line 3"/>
            <p:cNvSpPr>
              <a:spLocks noChangeShapeType="1"/>
            </p:cNvSpPr>
            <p:nvPr/>
          </p:nvSpPr>
          <p:spPr bwMode="auto">
            <a:xfrm>
              <a:off x="5745917" y="2308893"/>
              <a:ext cx="15321" cy="4378510"/>
            </a:xfrm>
            <a:prstGeom prst="line">
              <a:avLst/>
            </a:prstGeom>
            <a:noFill/>
            <a:ln w="19050">
              <a:solidFill>
                <a:schemeClr val="tx1"/>
              </a:solidFill>
              <a:prstDash val="sysDash"/>
              <a:round/>
              <a:headEnd type="none" w="lg" len="med"/>
              <a:tailEnd type="triangle" w="lg" len="med"/>
            </a:ln>
            <a:effectLst/>
          </p:spPr>
          <p:txBody>
            <a:bodyPr wrap="square" anchor="ctr">
              <a:spAutoFit/>
            </a:bodyPr>
            <a:lstStyle/>
            <a:p>
              <a:endParaRPr lang="en-US"/>
            </a:p>
          </p:txBody>
        </p:sp>
        <p:pic>
          <p:nvPicPr>
            <p:cNvPr id="111" name="Picture 1"/>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4712450" y="3951721"/>
              <a:ext cx="2241563" cy="1681755"/>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wipe(up)">
                                      <p:cBhvr>
                                        <p:cTn id="7" dur="2000"/>
                                        <p:tgtEl>
                                          <p:spTgt spid="1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5"/>
                                        </p:tgtEl>
                                        <p:attrNameLst>
                                          <p:attrName>style.visibility</p:attrName>
                                        </p:attrNameLst>
                                      </p:cBhvr>
                                      <p:to>
                                        <p:strVal val="visible"/>
                                      </p:to>
                                    </p:set>
                                    <p:animEffect transition="in" filter="wipe(up)">
                                      <p:cBhvr>
                                        <p:cTn id="12" dur="2000"/>
                                        <p:tgtEl>
                                          <p:spTgt spid="1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1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21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Filtration</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3" name="Chord 62"/>
          <p:cNvSpPr/>
          <p:nvPr/>
        </p:nvSpPr>
        <p:spPr bwMode="auto">
          <a:xfrm rot="5400000" flipH="1">
            <a:off x="4732020" y="2872740"/>
            <a:ext cx="228600" cy="228600"/>
          </a:xfrm>
          <a:prstGeom prst="chord">
            <a:avLst>
              <a:gd name="adj1" fmla="val 6444352"/>
              <a:gd name="adj2" fmla="val 6302526"/>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801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Tree>
    <p:extLst>
      <p:ext uri="{BB962C8B-B14F-4D97-AF65-F5344CB8AC3E}">
        <p14:creationId xmlns:p14="http://schemas.microsoft.com/office/powerpoint/2010/main" val="2594862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down)">
                                      <p:cBhvr>
                                        <p:cTn id="7" dur="5000"/>
                                        <p:tgtEl>
                                          <p:spTgt spid="6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0"/>
                                        <p:tgtEl>
                                          <p:spTgt spid="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wipe(up)">
                                      <p:cBhvr>
                                        <p:cTn id="13" dur="2400"/>
                                        <p:tgtEl>
                                          <p:spTgt spid="46"/>
                                        </p:tgtEl>
                                      </p:cBhvr>
                                    </p:animEffect>
                                  </p:childTnLst>
                                </p:cTn>
                              </p:par>
                              <p:par>
                                <p:cTn id="14" presetID="1" presetClass="entr" presetSubtype="0" fill="hold" grpId="1" nodeType="withEffect">
                                  <p:stCondLst>
                                    <p:cond delay="2400"/>
                                  </p:stCondLst>
                                  <p:childTnLst>
                                    <p:set>
                                      <p:cBhvr>
                                        <p:cTn id="15" dur="1" fill="hold">
                                          <p:stCondLst>
                                            <p:cond delay="0"/>
                                          </p:stCondLst>
                                        </p:cTn>
                                        <p:tgtEl>
                                          <p:spTgt spid="67"/>
                                        </p:tgtEl>
                                        <p:attrNameLst>
                                          <p:attrName>style.visibility</p:attrName>
                                        </p:attrNameLst>
                                      </p:cBhvr>
                                      <p:to>
                                        <p:strVal val="visible"/>
                                      </p:to>
                                    </p:set>
                                  </p:childTnLst>
                                </p:cTn>
                              </p:par>
                              <p:par>
                                <p:cTn id="16" presetID="0" presetClass="path" presetSubtype="0" repeatCount="3000" accel="50000" fill="hold" grpId="0" nodeType="withEffect">
                                  <p:stCondLst>
                                    <p:cond delay="25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17" dur="900" fill="hold"/>
                                        <p:tgtEl>
                                          <p:spTgt spid="67"/>
                                        </p:tgtEl>
                                        <p:attrNameLst>
                                          <p:attrName>ppt_x</p:attrName>
                                          <p:attrName>ppt_y</p:attrName>
                                        </p:attrNameLst>
                                      </p:cBhvr>
                                      <p:rCtr x="900" y="-5300"/>
                                    </p:animMotion>
                                  </p:childTnLst>
                                </p:cTn>
                              </p:par>
                            </p:childTnLst>
                          </p:cTn>
                        </p:par>
                        <p:par>
                          <p:cTn id="18" fill="hold">
                            <p:stCondLst>
                              <p:cond delay="5200"/>
                            </p:stCondLst>
                            <p:childTnLst>
                              <p:par>
                                <p:cTn id="19" presetID="1" presetClass="exit" presetSubtype="0" fill="hold" grpId="2" nodeType="afterEffect">
                                  <p:stCondLst>
                                    <p:cond delay="0"/>
                                  </p:stCondLst>
                                  <p:childTnLst>
                                    <p:set>
                                      <p:cBhvr>
                                        <p:cTn id="2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46" grpId="0" animBg="1"/>
      <p:bldP spid="66" grpId="0" animBg="1"/>
      <p:bldP spid="67" grpId="0" animBg="1"/>
      <p:bldP spid="67" grpId="1" animBg="1"/>
      <p:bldP spid="67" grpId="2"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5" descr="Cork"/>
          <p:cNvSpPr>
            <a:spLocks noChangeArrowheads="1"/>
          </p:cNvSpPr>
          <p:nvPr/>
        </p:nvSpPr>
        <p:spPr bwMode="auto">
          <a:xfrm>
            <a:off x="1696744" y="2419127"/>
            <a:ext cx="1494503" cy="181938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421393"/>
            <a:ext cx="433270" cy="1027164"/>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Begin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8" name="Rectangle 5" descr="Cork"/>
          <p:cNvSpPr>
            <a:spLocks noChangeArrowheads="1"/>
          </p:cNvSpPr>
          <p:nvPr/>
        </p:nvSpPr>
        <p:spPr bwMode="auto">
          <a:xfrm>
            <a:off x="1705710" y="4767902"/>
            <a:ext cx="1494503" cy="1869117"/>
          </a:xfrm>
          <a:prstGeom prst="rect">
            <a:avLst/>
          </a:prstGeom>
          <a:blipFill dpi="0" rotWithShape="1">
            <a:blip r:embed="rId5"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5"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2" name="Rectangle 5" descr="Cork"/>
          <p:cNvSpPr>
            <a:spLocks noChangeArrowheads="1"/>
          </p:cNvSpPr>
          <p:nvPr/>
        </p:nvSpPr>
        <p:spPr bwMode="auto">
          <a:xfrm>
            <a:off x="1698534" y="2410163"/>
            <a:ext cx="1494503" cy="1819386"/>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Rectangle 5" descr="Cork"/>
          <p:cNvSpPr>
            <a:spLocks noChangeArrowheads="1"/>
          </p:cNvSpPr>
          <p:nvPr/>
        </p:nvSpPr>
        <p:spPr bwMode="auto">
          <a:xfrm flipH="1" flipV="1">
            <a:off x="3727049" y="4279730"/>
            <a:ext cx="833848" cy="15195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flipH="1" flipV="1">
            <a:off x="3727049" y="4443839"/>
            <a:ext cx="833848"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flipH="1" flipV="1">
            <a:off x="3725154" y="4276690"/>
            <a:ext cx="833848" cy="0"/>
          </a:xfrm>
          <a:prstGeom prst="line">
            <a:avLst/>
          </a:prstGeom>
          <a:noFill/>
          <a:ln w="38100" cap="flat" cmpd="sng" algn="ctr">
            <a:solidFill>
              <a:schemeClr val="tx1"/>
            </a:solidFill>
            <a:prstDash val="solid"/>
            <a:round/>
            <a:headEnd type="none" w="lg" len="med"/>
            <a:tailEnd type="none" w="lg" len="med"/>
          </a:ln>
          <a:effectLst/>
        </p:spPr>
      </p:cxnSp>
      <p:grpSp>
        <p:nvGrpSpPr>
          <p:cNvPr id="3" name="Group 30"/>
          <p:cNvGrpSpPr/>
          <p:nvPr/>
        </p:nvGrpSpPr>
        <p:grpSpPr>
          <a:xfrm>
            <a:off x="2837111" y="2489571"/>
            <a:ext cx="751909" cy="2013849"/>
            <a:chOff x="2837111" y="2489571"/>
            <a:chExt cx="751909" cy="2013849"/>
          </a:xfrm>
          <a:solidFill>
            <a:schemeClr val="bg1"/>
          </a:solidFill>
        </p:grpSpPr>
        <p:sp>
          <p:nvSpPr>
            <p:cNvPr id="41"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63961" y="4410635"/>
            <a:ext cx="107577" cy="89288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8" name="Rectangle 5" descr="Cork"/>
          <p:cNvSpPr>
            <a:spLocks noChangeArrowheads="1"/>
          </p:cNvSpPr>
          <p:nvPr/>
        </p:nvSpPr>
        <p:spPr bwMode="auto">
          <a:xfrm flipH="1" flipV="1">
            <a:off x="2833286" y="2474135"/>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9" name="Rectangle 38" descr="Cork"/>
          <p:cNvSpPr>
            <a:spLocks noChangeArrowheads="1"/>
          </p:cNvSpPr>
          <p:nvPr/>
        </p:nvSpPr>
        <p:spPr bwMode="auto">
          <a:xfrm>
            <a:off x="2828141" y="2469843"/>
            <a:ext cx="130212" cy="68214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24112" y="4292301"/>
            <a:ext cx="1355117" cy="129092"/>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3452981" y="2477463"/>
            <a:ext cx="140073" cy="286908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5"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6"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2" name="Rectangle 5" descr="Cork"/>
          <p:cNvSpPr>
            <a:spLocks noChangeArrowheads="1"/>
          </p:cNvSpPr>
          <p:nvPr/>
        </p:nvSpPr>
        <p:spPr bwMode="auto">
          <a:xfrm>
            <a:off x="2831054" y="4197724"/>
            <a:ext cx="118334"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6" name="Rectangle 5" descr="Cork"/>
          <p:cNvSpPr>
            <a:spLocks noChangeArrowheads="1"/>
          </p:cNvSpPr>
          <p:nvPr/>
        </p:nvSpPr>
        <p:spPr bwMode="auto">
          <a:xfrm>
            <a:off x="2832847" y="3130475"/>
            <a:ext cx="125506" cy="108114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67" name="Oval 14"/>
          <p:cNvSpPr>
            <a:spLocks noChangeArrowheads="1"/>
          </p:cNvSpPr>
          <p:nvPr/>
        </p:nvSpPr>
        <p:spPr bwMode="auto">
          <a:xfrm>
            <a:off x="3464094" y="5226984"/>
            <a:ext cx="106212" cy="96818"/>
          </a:xfrm>
          <a:prstGeom prst="ellipse">
            <a:avLst/>
          </a:prstGeom>
          <a:solidFill>
            <a:schemeClr val="bg1"/>
          </a:solidFill>
          <a:ln w="12700">
            <a:noFill/>
            <a:round/>
            <a:headEnd/>
            <a:tailEnd/>
          </a:ln>
          <a:effectLst/>
        </p:spPr>
        <p:txBody>
          <a:bodyPr wrap="none" anchor="ctr"/>
          <a:lstStyle/>
          <a:p>
            <a:endParaRPr lang="en-US"/>
          </a:p>
        </p:txBody>
      </p:sp>
      <p:sp>
        <p:nvSpPr>
          <p:cNvPr id="42" name="Rectangle 5" descr="Cork"/>
          <p:cNvSpPr>
            <a:spLocks noChangeArrowheads="1"/>
          </p:cNvSpPr>
          <p:nvPr/>
        </p:nvSpPr>
        <p:spPr bwMode="auto">
          <a:xfrm>
            <a:off x="3465749" y="4476971"/>
            <a:ext cx="107577" cy="89288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3617" y="4302194"/>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pic>
        <p:nvPicPr>
          <p:cNvPr id="50" name="Siphon air valv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9252"/>
          <a:stretch/>
        </p:blipFill>
        <p:spPr>
          <a:xfrm>
            <a:off x="5377218" y="1514900"/>
            <a:ext cx="3766781" cy="339553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1000" fill="hold"/>
                                        <p:tgtEl>
                                          <p:spTgt spid="6"/>
                                        </p:tgtEl>
                                        <p:attrNameLst>
                                          <p:attrName>r</p:attrName>
                                        </p:attrNameLst>
                                      </p:cBhvr>
                                    </p:animRot>
                                  </p:childTnLst>
                                </p:cTn>
                              </p:par>
                            </p:childTnLst>
                          </p:cTn>
                        </p:par>
                        <p:par>
                          <p:cTn id="7" fill="hold">
                            <p:stCondLst>
                              <p:cond delay="1000"/>
                            </p:stCondLst>
                            <p:childTnLst>
                              <p:par>
                                <p:cTn id="8" presetID="22" presetClass="entr" presetSubtype="4" fill="hold" grpId="0"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par>
                          <p:cTn id="14" fill="hold">
                            <p:stCondLst>
                              <p:cond delay="1500"/>
                            </p:stCondLst>
                            <p:childTnLst>
                              <p:par>
                                <p:cTn id="15" presetID="8" presetClass="emph" presetSubtype="0" fill="hold" nodeType="afterEffect">
                                  <p:stCondLst>
                                    <p:cond delay="0"/>
                                  </p:stCondLst>
                                  <p:childTnLst>
                                    <p:animRot by="-5400000">
                                      <p:cBhvr>
                                        <p:cTn id="16" dur="500" fill="hold"/>
                                        <p:tgtEl>
                                          <p:spTgt spid="6"/>
                                        </p:tgtEl>
                                        <p:attrNameLst>
                                          <p:attrName>r</p:attrName>
                                        </p:attrNameLst>
                                      </p:cBhvr>
                                    </p:animRot>
                                  </p:childTnLst>
                                </p:cTn>
                              </p:par>
                              <p:par>
                                <p:cTn id="17" presetID="22" presetClass="entr" presetSubtype="8"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par>
                                <p:cTn id="20" presetID="22" presetClass="exit" presetSubtype="1" fill="hold" grpId="1" nodeType="withEffect">
                                  <p:stCondLst>
                                    <p:cond delay="400"/>
                                  </p:stCondLst>
                                  <p:childTnLst>
                                    <p:animEffect transition="out" filter="wipe(up)">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22" presetClass="entr" presetSubtype="1" fill="hold" grpId="0" nodeType="withEffect">
                                  <p:stCondLst>
                                    <p:cond delay="500"/>
                                  </p:stCondLst>
                                  <p:childTnLst>
                                    <p:set>
                                      <p:cBhvr>
                                        <p:cTn id="24" dur="1" fill="hold">
                                          <p:stCondLst>
                                            <p:cond delay="0"/>
                                          </p:stCondLst>
                                        </p:cTn>
                                        <p:tgtEl>
                                          <p:spTgt spid="40"/>
                                        </p:tgtEl>
                                        <p:attrNameLst>
                                          <p:attrName>style.visibility</p:attrName>
                                        </p:attrNameLst>
                                      </p:cBhvr>
                                      <p:to>
                                        <p:strVal val="visible"/>
                                      </p:to>
                                    </p:set>
                                    <p:animEffect transition="in" filter="wipe(up)">
                                      <p:cBhvr>
                                        <p:cTn id="25" dur="500"/>
                                        <p:tgtEl>
                                          <p:spTgt spid="40"/>
                                        </p:tgtEl>
                                      </p:cBhvr>
                                    </p:animEffect>
                                  </p:childTnLst>
                                </p:cTn>
                              </p:par>
                              <p:par>
                                <p:cTn id="26" presetID="0" presetClass="path" presetSubtype="0" repeatCount="5000" accel="50000" fill="hold" grpId="0" nodeType="withEffect">
                                  <p:stCondLst>
                                    <p:cond delay="800"/>
                                  </p:stCondLst>
                                  <p:childTnLst>
                                    <p:animMotion origin="layout" path="M 1.38889E-6 -2.96296E-6 C 0.00035 0.00209 -0.00104 0.01019 0.00156 0.01181 C 0.00417 0.01343 0.01233 0.0213 0.0151 0.00949 C 0.01788 -0.00231 0.01858 -0.0412 0.01823 -0.05949 C 0.01788 -0.07777 0.01371 -0.08981 0.01337 -0.10092 C 0.01302 -0.11203 0.01597 -0.12199 0.01649 -0.12615 " pathEditMode="relative" rAng="0" ptsTypes="aaaaaa">
                                      <p:cBhvr>
                                        <p:cTn id="27" dur="100" fill="hold"/>
                                        <p:tgtEl>
                                          <p:spTgt spid="67"/>
                                        </p:tgtEl>
                                        <p:attrNameLst>
                                          <p:attrName>ppt_x</p:attrName>
                                          <p:attrName>ppt_y</p:attrName>
                                        </p:attrNameLst>
                                      </p:cBhvr>
                                      <p:rCtr x="900" y="-5300"/>
                                    </p:animMotion>
                                  </p:childTnLst>
                                </p:cTn>
                              </p:par>
                            </p:childTnLst>
                          </p:cTn>
                        </p:par>
                        <p:par>
                          <p:cTn id="28" fill="hold">
                            <p:stCondLst>
                              <p:cond delay="2800"/>
                            </p:stCondLst>
                            <p:childTnLst>
                              <p:par>
                                <p:cTn id="29" presetID="1" presetClass="exit" presetSubtype="0" fill="hold" grpId="1" nodeType="afterEffect">
                                  <p:stCondLst>
                                    <p:cond delay="0"/>
                                  </p:stCondLst>
                                  <p:childTnLst>
                                    <p:set>
                                      <p:cBhvr>
                                        <p:cTn id="30" dur="1" fill="hold">
                                          <p:stCondLst>
                                            <p:cond delay="0"/>
                                          </p:stCondLst>
                                        </p:cTn>
                                        <p:tgtEl>
                                          <p:spTgt spid="67"/>
                                        </p:tgtEl>
                                        <p:attrNameLst>
                                          <p:attrName>style.visibility</p:attrName>
                                        </p:attrNameLst>
                                      </p:cBhvr>
                                      <p:to>
                                        <p:strVal val="hidden"/>
                                      </p:to>
                                    </p:set>
                                  </p:childTnLst>
                                </p:cTn>
                              </p:par>
                            </p:childTnLst>
                          </p:cTn>
                        </p:par>
                        <p:par>
                          <p:cTn id="31" fill="hold">
                            <p:stCondLst>
                              <p:cond delay="2800"/>
                            </p:stCondLst>
                            <p:childTnLst>
                              <p:par>
                                <p:cTn id="32" presetID="2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wipe(left)">
                                      <p:cBhvr>
                                        <p:cTn id="34" dur="500"/>
                                        <p:tgtEl>
                                          <p:spTgt spid="49"/>
                                        </p:tgtEl>
                                      </p:cBhvr>
                                    </p:animEffect>
                                  </p:childTnLst>
                                </p:cTn>
                              </p:par>
                            </p:childTnLst>
                          </p:cTn>
                        </p:par>
                        <p:par>
                          <p:cTn id="35" fill="hold">
                            <p:stCondLst>
                              <p:cond delay="3300"/>
                            </p:stCondLst>
                            <p:childTnLst>
                              <p:par>
                                <p:cTn id="36" presetID="22" presetClass="entr" presetSubtype="1" fill="hold" grpId="0" nodeType="after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up)">
                                      <p:cBhvr>
                                        <p:cTn id="38" dur="500"/>
                                        <p:tgtEl>
                                          <p:spTgt spid="47"/>
                                        </p:tgtEl>
                                      </p:cBhvr>
                                    </p:animEffect>
                                  </p:childTnLst>
                                </p:cTn>
                              </p:par>
                              <p:par>
                                <p:cTn id="39" presetID="22" presetClass="entr" presetSubtype="1"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up)">
                                      <p:cBhvr>
                                        <p:cTn id="41" dur="3000"/>
                                        <p:tgtEl>
                                          <p:spTgt spid="52"/>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wipe(down)">
                                      <p:cBhvr>
                                        <p:cTn id="44" dur="3000"/>
                                        <p:tgtEl>
                                          <p:spTgt spid="48"/>
                                        </p:tgtEl>
                                      </p:cBhvr>
                                    </p:animEffect>
                                  </p:childTnLst>
                                </p:cTn>
                              </p:par>
                              <p:par>
                                <p:cTn id="45" presetID="10" presetClass="exit" presetSubtype="0" fill="hold" grpId="0" nodeType="withEffect">
                                  <p:stCondLst>
                                    <p:cond delay="0"/>
                                  </p:stCondLst>
                                  <p:childTnLst>
                                    <p:animEffect transition="out" filter="fade">
                                      <p:cBhvr>
                                        <p:cTn id="46" dur="3000"/>
                                        <p:tgtEl>
                                          <p:spTgt spid="57"/>
                                        </p:tgtEl>
                                      </p:cBhvr>
                                    </p:animEffect>
                                    <p:set>
                                      <p:cBhvr>
                                        <p:cTn id="47" dur="1" fill="hold">
                                          <p:stCondLst>
                                            <p:cond delay="2999"/>
                                          </p:stCondLst>
                                        </p:cTn>
                                        <p:tgtEl>
                                          <p:spTgt spid="57"/>
                                        </p:tgtEl>
                                        <p:attrNameLst>
                                          <p:attrName>style.visibility</p:attrName>
                                        </p:attrNameLst>
                                      </p:cBhvr>
                                      <p:to>
                                        <p:strVal val="hidden"/>
                                      </p:to>
                                    </p:set>
                                  </p:childTnLst>
                                </p:cTn>
                              </p:par>
                            </p:childTnLst>
                          </p:cTn>
                        </p:par>
                        <p:par>
                          <p:cTn id="48" fill="hold">
                            <p:stCondLst>
                              <p:cond delay="6300"/>
                            </p:stCondLst>
                            <p:childTnLst>
                              <p:par>
                                <p:cTn id="49" presetID="1" presetClass="exit" presetSubtype="0" fill="hold" grpId="2" nodeType="afterEffect">
                                  <p:stCondLst>
                                    <p:cond delay="0"/>
                                  </p:stCondLst>
                                  <p:childTnLst>
                                    <p:set>
                                      <p:cBhvr>
                                        <p:cTn id="50" dur="1" fill="hold">
                                          <p:stCondLst>
                                            <p:cond delay="0"/>
                                          </p:stCondLst>
                                        </p:cTn>
                                        <p:tgtEl>
                                          <p:spTgt spid="6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50"/>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50"/>
                                        </p:tgtEl>
                                      </p:cBhvr>
                                    </p:cmd>
                                  </p:childTnLst>
                                </p:cTn>
                              </p:par>
                            </p:childTnLst>
                          </p:cTn>
                        </p:par>
                      </p:childTnLst>
                    </p:cTn>
                  </p:par>
                </p:childTnLst>
              </p:cTn>
              <p:nextCondLst>
                <p:cond evt="onClick" delay="0">
                  <p:tgtEl>
                    <p:spTgt spid="50"/>
                  </p:tgtEl>
                </p:cond>
              </p:nextCondLst>
            </p:seq>
            <p:video>
              <p:cMediaNode vol="80000">
                <p:cTn id="56" fill="hold" display="0">
                  <p:stCondLst>
                    <p:cond delay="indefinite"/>
                  </p:stCondLst>
                </p:cTn>
                <p:tgtEl>
                  <p:spTgt spid="50"/>
                </p:tgtEl>
              </p:cMediaNode>
            </p:video>
          </p:childTnLst>
        </p:cTn>
      </p:par>
    </p:tnLst>
    <p:bldLst>
      <p:bldP spid="48" grpId="0" animBg="1"/>
      <p:bldP spid="57" grpId="0" animBg="1"/>
      <p:bldP spid="52" grpId="0" animBg="1"/>
      <p:bldP spid="38" grpId="0" animBg="1"/>
      <p:bldP spid="39" grpId="0" animBg="1"/>
      <p:bldP spid="49" grpId="0" animBg="1"/>
      <p:bldP spid="40" grpId="0" animBg="1"/>
      <p:bldP spid="67" grpId="0" animBg="1"/>
      <p:bldP spid="67" grpId="1" animBg="1"/>
      <p:bldP spid="67" grpId="2" animBg="1"/>
      <p:bldP spid="42" grpId="0" animBg="1"/>
      <p:bldP spid="42" grpId="1" animBg="1"/>
      <p:bldP spid="4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Chord 64"/>
          <p:cNvSpPr/>
          <p:nvPr/>
        </p:nvSpPr>
        <p:spPr bwMode="auto">
          <a:xfrm rot="5400000" flipH="1">
            <a:off x="3268027" y="2137410"/>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0" name="Rectangle 5" descr="Cork"/>
          <p:cNvSpPr>
            <a:spLocks noChangeArrowheads="1"/>
          </p:cNvSpPr>
          <p:nvPr/>
        </p:nvSpPr>
        <p:spPr bwMode="auto">
          <a:xfrm>
            <a:off x="3310390" y="4292300"/>
            <a:ext cx="433270" cy="115625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 name="Title 1"/>
          <p:cNvSpPr>
            <a:spLocks noGrp="1"/>
          </p:cNvSpPr>
          <p:nvPr>
            <p:ph type="title"/>
          </p:nvPr>
        </p:nvSpPr>
        <p:spPr/>
        <p:txBody>
          <a:bodyPr/>
          <a:lstStyle/>
          <a:p>
            <a:r>
              <a:rPr lang="en-US" dirty="0"/>
              <a:t>End Backwash</a:t>
            </a:r>
          </a:p>
        </p:txBody>
      </p:sp>
      <p:sp>
        <p:nvSpPr>
          <p:cNvPr id="4" name="Rectangle 5" descr="Cork"/>
          <p:cNvSpPr>
            <a:spLocks noChangeArrowheads="1"/>
          </p:cNvSpPr>
          <p:nvPr/>
        </p:nvSpPr>
        <p:spPr bwMode="auto">
          <a:xfrm>
            <a:off x="1705709" y="4224618"/>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 name="Rectangle 5" descr="Cork"/>
          <p:cNvSpPr>
            <a:spLocks noChangeArrowheads="1"/>
          </p:cNvSpPr>
          <p:nvPr/>
        </p:nvSpPr>
        <p:spPr bwMode="auto">
          <a:xfrm>
            <a:off x="1705710" y="4767902"/>
            <a:ext cx="1494503" cy="1869117"/>
          </a:xfrm>
          <a:prstGeom prst="rect">
            <a:avLst/>
          </a:prstGeom>
          <a:blipFill dpi="0" rotWithShape="1">
            <a:blip r:embed="rId3" cstate="print">
              <a:alphaModFix amt="50000"/>
            </a:blip>
            <a:srcRec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57" name="Rectangle 5" descr="Cork"/>
          <p:cNvSpPr>
            <a:spLocks noChangeArrowheads="1"/>
          </p:cNvSpPr>
          <p:nvPr/>
        </p:nvSpPr>
        <p:spPr bwMode="auto">
          <a:xfrm>
            <a:off x="1716467" y="5461877"/>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7" name="Freeform 16"/>
          <p:cNvSpPr/>
          <p:nvPr/>
        </p:nvSpPr>
        <p:spPr bwMode="auto">
          <a:xfrm>
            <a:off x="1695876" y="2032656"/>
            <a:ext cx="1494504" cy="460337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Freeform 18"/>
          <p:cNvSpPr/>
          <p:nvPr/>
        </p:nvSpPr>
        <p:spPr bwMode="auto">
          <a:xfrm>
            <a:off x="3311315" y="4141700"/>
            <a:ext cx="432345" cy="131243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Rectangle 5" descr="Cork"/>
          <p:cNvSpPr>
            <a:spLocks noChangeArrowheads="1"/>
          </p:cNvSpPr>
          <p:nvPr/>
        </p:nvSpPr>
        <p:spPr bwMode="auto">
          <a:xfrm flipH="1" flipV="1">
            <a:off x="4553617" y="4291436"/>
            <a:ext cx="137160" cy="2292247"/>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33" name="Freeform 32"/>
          <p:cNvSpPr/>
          <p:nvPr/>
        </p:nvSpPr>
        <p:spPr bwMode="auto">
          <a:xfrm flipH="1" flipV="1">
            <a:off x="4539596" y="4276689"/>
            <a:ext cx="150737" cy="2134873"/>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3" name="Group 33"/>
          <p:cNvGrpSpPr/>
          <p:nvPr/>
        </p:nvGrpSpPr>
        <p:grpSpPr>
          <a:xfrm flipH="1" flipV="1">
            <a:off x="3725154" y="4276690"/>
            <a:ext cx="835743" cy="167149"/>
            <a:chOff x="1179871" y="5447071"/>
            <a:chExt cx="2168013" cy="270387"/>
          </a:xfrm>
        </p:grpSpPr>
        <p:sp>
          <p:nvSpPr>
            <p:cNvPr id="35" name="Rectangle 5" descr="Cork"/>
            <p:cNvSpPr>
              <a:spLocks noChangeArrowheads="1"/>
            </p:cNvSpPr>
            <p:nvPr/>
          </p:nvSpPr>
          <p:spPr bwMode="auto">
            <a:xfrm>
              <a:off x="1179872" y="5466735"/>
              <a:ext cx="2163096" cy="24580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36" name="Straight Connector 35"/>
            <p:cNvCxnSpPr/>
            <p:nvPr/>
          </p:nvCxnSpPr>
          <p:spPr bwMode="auto">
            <a:xfrm>
              <a:off x="1179871" y="5447071"/>
              <a:ext cx="2163097" cy="0"/>
            </a:xfrm>
            <a:prstGeom prst="line">
              <a:avLst/>
            </a:prstGeom>
            <a:noFill/>
            <a:ln w="38100" cap="flat" cmpd="sng" algn="ctr">
              <a:solidFill>
                <a:schemeClr val="tx1"/>
              </a:solidFill>
              <a:prstDash val="solid"/>
              <a:round/>
              <a:headEnd type="none" w="lg" len="med"/>
              <a:tailEnd type="none" w="lg" len="med"/>
            </a:ln>
            <a:effectLst/>
          </p:spPr>
        </p:cxnSp>
        <p:cxnSp>
          <p:nvCxnSpPr>
            <p:cNvPr id="37" name="Straight Connector 36"/>
            <p:cNvCxnSpPr/>
            <p:nvPr/>
          </p:nvCxnSpPr>
          <p:spPr bwMode="auto">
            <a:xfrm>
              <a:off x="1184787" y="5717458"/>
              <a:ext cx="2163097" cy="0"/>
            </a:xfrm>
            <a:prstGeom prst="line">
              <a:avLst/>
            </a:prstGeom>
            <a:noFill/>
            <a:ln w="38100" cap="flat" cmpd="sng" algn="ctr">
              <a:solidFill>
                <a:schemeClr val="tx1"/>
              </a:solidFill>
              <a:prstDash val="solid"/>
              <a:round/>
              <a:headEnd type="none" w="lg" len="med"/>
              <a:tailEnd type="none" w="lg" len="med"/>
            </a:ln>
            <a:effectLst/>
          </p:spPr>
        </p:cxnSp>
      </p:grpSp>
      <p:grpSp>
        <p:nvGrpSpPr>
          <p:cNvPr id="5" name="Group 30"/>
          <p:cNvGrpSpPr/>
          <p:nvPr/>
        </p:nvGrpSpPr>
        <p:grpSpPr>
          <a:xfrm>
            <a:off x="2837111" y="2489571"/>
            <a:ext cx="751909" cy="2013849"/>
            <a:chOff x="2837111" y="2489571"/>
            <a:chExt cx="751909" cy="2013849"/>
          </a:xfrm>
        </p:grpSpPr>
        <p:sp>
          <p:nvSpPr>
            <p:cNvPr id="41" name="Rectangle 5" descr="Cork"/>
            <p:cNvSpPr>
              <a:spLocks noChangeArrowheads="1"/>
            </p:cNvSpPr>
            <p:nvPr/>
          </p:nvSpPr>
          <p:spPr bwMode="auto">
            <a:xfrm flipH="1" flipV="1">
              <a:off x="2842256" y="2493863"/>
              <a:ext cx="733427" cy="142656"/>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4" name="Rectangle 43" descr="Cork"/>
            <p:cNvSpPr>
              <a:spLocks noChangeArrowheads="1"/>
            </p:cNvSpPr>
            <p:nvPr/>
          </p:nvSpPr>
          <p:spPr bwMode="auto">
            <a:xfrm>
              <a:off x="2837111" y="248957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5" name="Rectangle 44" descr="Cork"/>
            <p:cNvSpPr>
              <a:spLocks noChangeArrowheads="1"/>
            </p:cNvSpPr>
            <p:nvPr/>
          </p:nvSpPr>
          <p:spPr bwMode="auto">
            <a:xfrm>
              <a:off x="3461951" y="2497191"/>
              <a:ext cx="127069" cy="2006229"/>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grpSp>
        <p:nvGrpSpPr>
          <p:cNvPr id="6" name="Group 33"/>
          <p:cNvGrpSpPr/>
          <p:nvPr/>
        </p:nvGrpSpPr>
        <p:grpSpPr>
          <a:xfrm>
            <a:off x="2828141" y="2480601"/>
            <a:ext cx="751909" cy="2013849"/>
            <a:chOff x="2837111" y="2489571"/>
            <a:chExt cx="751909" cy="2013849"/>
          </a:xfrm>
          <a:solidFill>
            <a:schemeClr val="bg1"/>
          </a:solidFill>
        </p:grpSpPr>
        <p:sp>
          <p:nvSpPr>
            <p:cNvPr id="39" name="Rectangle 5" descr="Cork"/>
            <p:cNvSpPr>
              <a:spLocks noChangeArrowheads="1"/>
            </p:cNvSpPr>
            <p:nvPr/>
          </p:nvSpPr>
          <p:spPr bwMode="auto">
            <a:xfrm flipH="1" flipV="1">
              <a:off x="2842256" y="2493863"/>
              <a:ext cx="733427" cy="142656"/>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0" name="Rectangle 39" descr="Cork"/>
            <p:cNvSpPr>
              <a:spLocks noChangeArrowheads="1"/>
            </p:cNvSpPr>
            <p:nvPr/>
          </p:nvSpPr>
          <p:spPr bwMode="auto">
            <a:xfrm>
              <a:off x="2837111" y="248957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2" name="Rectangle 41" descr="Cork"/>
            <p:cNvSpPr>
              <a:spLocks noChangeArrowheads="1"/>
            </p:cNvSpPr>
            <p:nvPr/>
          </p:nvSpPr>
          <p:spPr bwMode="auto">
            <a:xfrm>
              <a:off x="3461951" y="2497191"/>
              <a:ext cx="127069" cy="2006229"/>
            </a:xfrm>
            <a:prstGeom prst="rect">
              <a:avLst/>
            </a:prstGeom>
            <a:gr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grpSp>
      <p:sp>
        <p:nvSpPr>
          <p:cNvPr id="43" name="Rectangle 5" descr="Cork"/>
          <p:cNvSpPr>
            <a:spLocks noChangeArrowheads="1"/>
          </p:cNvSpPr>
          <p:nvPr/>
        </p:nvSpPr>
        <p:spPr bwMode="auto">
          <a:xfrm>
            <a:off x="2700168" y="4226411"/>
            <a:ext cx="33348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6" name="Rectangle 5" descr="Cork"/>
          <p:cNvSpPr>
            <a:spLocks noChangeArrowheads="1"/>
          </p:cNvSpPr>
          <p:nvPr/>
        </p:nvSpPr>
        <p:spPr bwMode="auto">
          <a:xfrm>
            <a:off x="3401208" y="4292750"/>
            <a:ext cx="234877" cy="291800"/>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7" name="Rectangle 5" descr="Cork"/>
          <p:cNvSpPr>
            <a:spLocks noChangeArrowheads="1"/>
          </p:cNvSpPr>
          <p:nvPr/>
        </p:nvSpPr>
        <p:spPr bwMode="auto">
          <a:xfrm flipH="1" flipV="1">
            <a:off x="4554350" y="4293229"/>
            <a:ext cx="138221" cy="2292247"/>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49" name="Rectangle 5" descr="Cork"/>
          <p:cNvSpPr>
            <a:spLocks noChangeArrowheads="1"/>
          </p:cNvSpPr>
          <p:nvPr/>
        </p:nvSpPr>
        <p:spPr bwMode="auto">
          <a:xfrm flipH="1" flipV="1">
            <a:off x="3334873" y="4292281"/>
            <a:ext cx="1269845" cy="139870"/>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29" name="Freeform 28"/>
          <p:cNvSpPr/>
          <p:nvPr/>
        </p:nvSpPr>
        <p:spPr bwMode="auto">
          <a:xfrm flipV="1">
            <a:off x="2818504" y="2475518"/>
            <a:ext cx="774550" cy="283852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244382"/>
                </a:moveTo>
                <a:cubicBezTo>
                  <a:pt x="3278" y="2322653"/>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flipV="1">
            <a:off x="2969111" y="2627918"/>
            <a:ext cx="473337" cy="268636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Lst>
            <a:ahLst/>
            <a:cxnLst>
              <a:cxn ang="0">
                <a:pos x="connsiteX0" y="connsiteY0"/>
              </a:cxn>
              <a:cxn ang="0">
                <a:pos x="connsiteX1" y="connsiteY1"/>
              </a:cxn>
              <a:cxn ang="0">
                <a:pos x="connsiteX2" y="connsiteY2"/>
              </a:cxn>
              <a:cxn ang="0">
                <a:pos x="connsiteX3" y="connsiteY3"/>
              </a:cxn>
            </a:cxnLst>
            <a:rect l="l" t="t" r="r" b="b"/>
            <a:pathLst>
              <a:path w="2635046" h="4499241">
                <a:moveTo>
                  <a:pt x="0" y="1334470"/>
                </a:moveTo>
                <a:cubicBezTo>
                  <a:pt x="3278" y="2412741"/>
                  <a:pt x="6555" y="3420970"/>
                  <a:pt x="9833" y="4499241"/>
                </a:cubicBezTo>
                <a:lnTo>
                  <a:pt x="2635046" y="4499241"/>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7" name="Group 66"/>
          <p:cNvGrpSpPr/>
          <p:nvPr/>
        </p:nvGrpSpPr>
        <p:grpSpPr>
          <a:xfrm>
            <a:off x="3352800" y="1985010"/>
            <a:ext cx="60960" cy="491490"/>
            <a:chOff x="3352800" y="2125980"/>
            <a:chExt cx="60960" cy="350520"/>
          </a:xfrm>
        </p:grpSpPr>
        <p:cxnSp>
          <p:nvCxnSpPr>
            <p:cNvPr id="60" name="Straight Connector 5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61" name="Straight Connector 6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8" name="Group 65"/>
          <p:cNvGrpSpPr/>
          <p:nvPr/>
        </p:nvGrpSpPr>
        <p:grpSpPr>
          <a:xfrm rot="5400000">
            <a:off x="3268027" y="2137410"/>
            <a:ext cx="228600" cy="228600"/>
            <a:chOff x="3844290" y="2049780"/>
            <a:chExt cx="228600" cy="228600"/>
          </a:xfrm>
        </p:grpSpPr>
        <p:sp>
          <p:nvSpPr>
            <p:cNvPr id="55" name="Chord 54"/>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Chord 52"/>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4" name="Chord 53"/>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68" name="Rectangle 67"/>
          <p:cNvSpPr/>
          <p:nvPr/>
        </p:nvSpPr>
        <p:spPr bwMode="auto">
          <a:xfrm>
            <a:off x="3366135" y="2417445"/>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Rectangle 5" descr="Cork"/>
          <p:cNvSpPr>
            <a:spLocks noChangeArrowheads="1"/>
          </p:cNvSpPr>
          <p:nvPr/>
        </p:nvSpPr>
        <p:spPr bwMode="auto">
          <a:xfrm>
            <a:off x="1729019" y="4765637"/>
            <a:ext cx="1444488" cy="72076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5400000">
                                      <p:cBhvr>
                                        <p:cTn id="6" dur="2000" fill="hold"/>
                                        <p:tgtEl>
                                          <p:spTgt spid="8"/>
                                        </p:tgtEl>
                                        <p:attrNameLst>
                                          <p:attrName>r</p:attrName>
                                        </p:attrNameLst>
                                      </p:cBhvr>
                                    </p:animRot>
                                  </p:childTnLst>
                                </p:cTn>
                              </p:par>
                            </p:childTnLst>
                          </p:cTn>
                        </p:par>
                        <p:par>
                          <p:cTn id="7" fill="hold">
                            <p:stCondLst>
                              <p:cond delay="2000"/>
                            </p:stCondLst>
                            <p:childTnLst>
                              <p:par>
                                <p:cTn id="8" presetID="22" presetClass="entr" presetSubtype="1"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1000"/>
                                        <p:tgtEl>
                                          <p:spTgt spid="6"/>
                                        </p:tgtEl>
                                      </p:cBhvr>
                                    </p:animEffect>
                                  </p:childTnLst>
                                </p:cTn>
                              </p:par>
                            </p:childTnLst>
                          </p:cTn>
                        </p:par>
                        <p:par>
                          <p:cTn id="11" fill="hold">
                            <p:stCondLst>
                              <p:cond delay="3000"/>
                            </p:stCondLst>
                            <p:childTnLst>
                              <p:par>
                                <p:cTn id="12" presetID="8" presetClass="emph" presetSubtype="0" fill="hold" nodeType="afterEffect">
                                  <p:stCondLst>
                                    <p:cond delay="0"/>
                                  </p:stCondLst>
                                  <p:childTnLst>
                                    <p:animRot by="-5400000">
                                      <p:cBhvr>
                                        <p:cTn id="13" dur="2000" fill="hold"/>
                                        <p:tgtEl>
                                          <p:spTgt spid="8"/>
                                        </p:tgtEl>
                                        <p:attrNameLst>
                                          <p:attrName>r</p:attrName>
                                        </p:attrNameLst>
                                      </p:cBhvr>
                                    </p:animRot>
                                  </p:childTnLst>
                                </p:cTn>
                              </p:par>
                              <p:par>
                                <p:cTn id="14" presetID="22" presetClass="entr" presetSubtype="8"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left)">
                                      <p:cBhvr>
                                        <p:cTn id="16" dur="500"/>
                                        <p:tgtEl>
                                          <p:spTgt spid="49"/>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47"/>
                                        </p:tgtEl>
                                        <p:attrNameLst>
                                          <p:attrName>style.visibility</p:attrName>
                                        </p:attrNameLst>
                                      </p:cBhvr>
                                      <p:to>
                                        <p:strVal val="visible"/>
                                      </p:to>
                                    </p:set>
                                    <p:animEffect transition="in" filter="wipe(up)">
                                      <p:cBhvr>
                                        <p:cTn id="19" dur="500"/>
                                        <p:tgtEl>
                                          <p:spTgt spid="47"/>
                                        </p:tgtEl>
                                      </p:cBhvr>
                                    </p:animEffect>
                                  </p:childTnLst>
                                </p:cTn>
                              </p:par>
                            </p:childTnLst>
                          </p:cTn>
                        </p:par>
                        <p:par>
                          <p:cTn id="20" fill="hold">
                            <p:stCondLst>
                              <p:cond delay="5000"/>
                            </p:stCondLst>
                            <p:childTnLst>
                              <p:par>
                                <p:cTn id="21" presetID="22" presetClass="entr" presetSubtype="1"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wipe(up)">
                                      <p:cBhvr>
                                        <p:cTn id="23" dur="1000"/>
                                        <p:tgtEl>
                                          <p:spTgt spid="5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47" grpId="0" animBg="1"/>
      <p:bldP spid="49" grpId="0" animBg="1"/>
      <p:bldP spid="5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6994" name="Picture 2"/>
          <p:cNvPicPr>
            <a:picLocks noChangeAspect="1" noChangeArrowheads="1"/>
          </p:cNvPicPr>
          <p:nvPr/>
        </p:nvPicPr>
        <p:blipFill>
          <a:blip r:embed="rId3" cstate="print"/>
          <a:srcRect/>
          <a:stretch>
            <a:fillRect/>
          </a:stretch>
        </p:blipFill>
        <p:spPr bwMode="auto">
          <a:xfrm>
            <a:off x="2511187" y="1791649"/>
            <a:ext cx="3553750" cy="3990524"/>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a:t>The big flush</a:t>
            </a:r>
          </a:p>
        </p:txBody>
      </p:sp>
      <p:sp>
        <p:nvSpPr>
          <p:cNvPr id="6" name="Rectangle 5"/>
          <p:cNvSpPr/>
          <p:nvPr/>
        </p:nvSpPr>
        <p:spPr>
          <a:xfrm>
            <a:off x="238835" y="5889136"/>
            <a:ext cx="8495732" cy="954107"/>
          </a:xfrm>
          <a:prstGeom prst="rect">
            <a:avLst/>
          </a:prstGeom>
        </p:spPr>
        <p:txBody>
          <a:bodyPr wrap="square">
            <a:spAutoFit/>
          </a:bodyPr>
          <a:lstStyle/>
          <a:p>
            <a:r>
              <a:rPr lang="en-US" dirty="0">
                <a:hlinkClick r:id="rId4"/>
              </a:rPr>
              <a:t>Patent US2017263</a:t>
            </a:r>
            <a:r>
              <a:rPr lang="en-US" b="0" dirty="0">
                <a:hlinkClick r:id="rId4"/>
              </a:rPr>
              <a:t> - FLUSHING APPARATUS - Google </a:t>
            </a:r>
            <a:r>
              <a:rPr lang="en-US" dirty="0">
                <a:hlinkClick r:id="rId4"/>
              </a:rPr>
              <a:t>Patents</a:t>
            </a:r>
            <a:endParaRPr lang="en-US" b="0" dirty="0"/>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111" name="Straight Arrow Connector 110"/>
          <p:cNvCxnSpPr/>
          <p:nvPr/>
        </p:nvCxnSpPr>
        <p:spPr bwMode="auto">
          <a:xfrm flipH="1" flipV="1">
            <a:off x="3479800" y="1294075"/>
            <a:ext cx="3875483" cy="2462"/>
          </a:xfrm>
          <a:prstGeom prst="straightConnector1">
            <a:avLst/>
          </a:prstGeom>
          <a:noFill/>
          <a:ln w="25400" cap="flat" cmpd="sng" algn="ctr">
            <a:solidFill>
              <a:schemeClr val="accent4"/>
            </a:solidFill>
            <a:prstDash val="sysDash"/>
            <a:round/>
            <a:headEnd type="none" w="lg" len="med"/>
            <a:tailEnd type="none"/>
          </a:ln>
          <a:effectLst/>
        </p:spPr>
      </p:cxnSp>
      <p:sp>
        <p:nvSpPr>
          <p:cNvPr id="6220" name="Text Box 76"/>
          <p:cNvSpPr txBox="1">
            <a:spLocks noChangeArrowheads="1"/>
          </p:cNvSpPr>
          <p:nvPr/>
        </p:nvSpPr>
        <p:spPr bwMode="auto">
          <a:xfrm>
            <a:off x="0" y="0"/>
            <a:ext cx="245612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Backwash cycle</a:t>
            </a:r>
          </a:p>
        </p:txBody>
      </p:sp>
      <p:sp>
        <p:nvSpPr>
          <p:cNvPr id="99" name="TextBox 98"/>
          <p:cNvSpPr txBox="1"/>
          <p:nvPr/>
        </p:nvSpPr>
        <p:spPr>
          <a:xfrm>
            <a:off x="245660" y="4180344"/>
            <a:ext cx="2115403" cy="2677656"/>
          </a:xfrm>
          <a:prstGeom prst="rect">
            <a:avLst/>
          </a:prstGeom>
          <a:noFill/>
        </p:spPr>
        <p:txBody>
          <a:bodyPr wrap="square" rtlCol="0">
            <a:spAutoFit/>
          </a:bodyPr>
          <a:lstStyle/>
          <a:p>
            <a:r>
              <a:rPr lang="en-US" b="0" dirty="0"/>
              <a:t>What is the head loss in the sand bed between an inlet and an outlet?</a:t>
            </a:r>
          </a:p>
        </p:txBody>
      </p:sp>
      <p:sp>
        <p:nvSpPr>
          <p:cNvPr id="104" name="TextBox 103"/>
          <p:cNvSpPr txBox="1"/>
          <p:nvPr/>
        </p:nvSpPr>
        <p:spPr>
          <a:xfrm>
            <a:off x="7355282" y="1275715"/>
            <a:ext cx="2115403" cy="2246769"/>
          </a:xfrm>
          <a:prstGeom prst="rect">
            <a:avLst/>
          </a:prstGeom>
          <a:noFill/>
        </p:spPr>
        <p:txBody>
          <a:bodyPr wrap="square" rtlCol="0">
            <a:spAutoFit/>
          </a:bodyPr>
          <a:lstStyle/>
          <a:p>
            <a:r>
              <a:rPr lang="en-US" b="0" dirty="0"/>
              <a:t>What is the head loss through the sand bed + plumbing?</a:t>
            </a:r>
          </a:p>
        </p:txBody>
      </p:sp>
      <p:cxnSp>
        <p:nvCxnSpPr>
          <p:cNvPr id="124" name="Straight Arrow Connector 123"/>
          <p:cNvCxnSpPr/>
          <p:nvPr/>
        </p:nvCxnSpPr>
        <p:spPr bwMode="auto">
          <a:xfrm>
            <a:off x="7232452" y="1323833"/>
            <a:ext cx="0" cy="2460513"/>
          </a:xfrm>
          <a:prstGeom prst="straightConnector1">
            <a:avLst/>
          </a:prstGeom>
          <a:noFill/>
          <a:ln w="25400" cap="flat" cmpd="sng" algn="ctr">
            <a:solidFill>
              <a:schemeClr val="accent4"/>
            </a:solidFill>
            <a:prstDash val="solid"/>
            <a:round/>
            <a:headEnd type="arrow" w="lg" len="med"/>
            <a:tailEnd type="arrow"/>
          </a:ln>
          <a:effectLst/>
        </p:spPr>
      </p:cxnSp>
      <p:grpSp>
        <p:nvGrpSpPr>
          <p:cNvPr id="140" name="Group 139"/>
          <p:cNvGrpSpPr/>
          <p:nvPr/>
        </p:nvGrpSpPr>
        <p:grpSpPr>
          <a:xfrm>
            <a:off x="177422" y="1528549"/>
            <a:ext cx="2388357" cy="2560668"/>
            <a:chOff x="177422" y="1528549"/>
            <a:chExt cx="2388357" cy="2560668"/>
          </a:xfrm>
        </p:grpSpPr>
        <p:sp>
          <p:nvSpPr>
            <p:cNvPr id="137" name="TextBox 136"/>
            <p:cNvSpPr txBox="1"/>
            <p:nvPr/>
          </p:nvSpPr>
          <p:spPr>
            <a:xfrm>
              <a:off x="177422" y="1842448"/>
              <a:ext cx="2142698" cy="2246769"/>
            </a:xfrm>
            <a:prstGeom prst="rect">
              <a:avLst/>
            </a:prstGeom>
            <a:noFill/>
          </p:spPr>
          <p:txBody>
            <a:bodyPr wrap="square" rtlCol="0">
              <a:spAutoFit/>
            </a:bodyPr>
            <a:lstStyle/>
            <a:p>
              <a:r>
                <a:rPr lang="en-US" b="0" dirty="0"/>
                <a:t>Constraints on depth of water in inlet box during backwash?</a:t>
              </a:r>
            </a:p>
          </p:txBody>
        </p:sp>
        <p:cxnSp>
          <p:nvCxnSpPr>
            <p:cNvPr id="139" name="Straight Arrow Connector 138"/>
            <p:cNvCxnSpPr/>
            <p:nvPr/>
          </p:nvCxnSpPr>
          <p:spPr bwMode="auto">
            <a:xfrm flipV="1">
              <a:off x="2033516" y="1528549"/>
              <a:ext cx="532263" cy="614150"/>
            </a:xfrm>
            <a:prstGeom prst="straightConnector1">
              <a:avLst/>
            </a:prstGeom>
            <a:noFill/>
            <a:ln w="12700" cap="flat" cmpd="sng" algn="ctr">
              <a:solidFill>
                <a:schemeClr val="bg2"/>
              </a:solidFill>
              <a:prstDash val="solid"/>
              <a:round/>
              <a:headEnd type="none" w="lg" len="med"/>
              <a:tailEnd type="arrow"/>
            </a:ln>
            <a:effectLst/>
          </p:spPr>
        </p:cxnSp>
      </p:grpSp>
      <p:cxnSp>
        <p:nvCxnSpPr>
          <p:cNvPr id="131" name="Straight Arrow Connector 130"/>
          <p:cNvCxnSpPr/>
          <p:nvPr/>
        </p:nvCxnSpPr>
        <p:spPr bwMode="auto">
          <a:xfrm>
            <a:off x="7387585" y="3916907"/>
            <a:ext cx="0" cy="2756848"/>
          </a:xfrm>
          <a:prstGeom prst="straightConnector1">
            <a:avLst/>
          </a:prstGeom>
          <a:noFill/>
          <a:ln w="25400" cap="flat" cmpd="sng" algn="ctr">
            <a:solidFill>
              <a:schemeClr val="accent4"/>
            </a:solidFill>
            <a:prstDash val="solid"/>
            <a:round/>
            <a:headEnd type="arrow" w="lg" len="med"/>
            <a:tailEnd type="arrow"/>
          </a:ln>
          <a:effectLst/>
        </p:spPr>
      </p:cxnSp>
      <p:pic>
        <p:nvPicPr>
          <p:cNvPr id="32" name="Picture 31"/>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tretch>
            <a:fillRect/>
          </a:stretch>
        </p:blipFill>
        <p:spPr>
          <a:xfrm>
            <a:off x="6968902" y="4978700"/>
            <a:ext cx="1642667" cy="213333"/>
          </a:xfrm>
          <a:prstGeom prst="rect">
            <a:avLst/>
          </a:prstGeom>
          <a:solidFill>
            <a:schemeClr val="bg1"/>
          </a:solidFill>
        </p:spPr>
      </p:pic>
      <p:grpSp>
        <p:nvGrpSpPr>
          <p:cNvPr id="28" name="Group 27"/>
          <p:cNvGrpSpPr>
            <a:grpSpLocks noChangeAspect="1"/>
          </p:cNvGrpSpPr>
          <p:nvPr/>
        </p:nvGrpSpPr>
        <p:grpSpPr>
          <a:xfrm>
            <a:off x="2590800" y="170124"/>
            <a:ext cx="6322631" cy="6550777"/>
            <a:chOff x="2590800" y="170124"/>
            <a:chExt cx="6322631" cy="6550777"/>
          </a:xfrm>
        </p:grpSpPr>
        <p:sp>
          <p:nvSpPr>
            <p:cNvPr id="164"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2"/>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3"/>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4"/>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3" name="Rectangle 32 1"/>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1"/>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1"/>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024962"/>
              <a:ext cx="61913" cy="4492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5"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5"/>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1"/>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6"/>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7"/>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2"/>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2"/>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2"/>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1"/>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7" name="Group 130"/>
            <p:cNvGrpSpPr/>
            <p:nvPr/>
          </p:nvGrpSpPr>
          <p:grpSpPr>
            <a:xfrm>
              <a:off x="2590800"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 name="Rectangle 32 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5"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30838" y="4503761"/>
              <a:ext cx="192040"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grpSp>
          <p:nvGrpSpPr>
            <p:cNvPr id="64" name="Group 131"/>
            <p:cNvGrpSpPr/>
            <p:nvPr/>
          </p:nvGrpSpPr>
          <p:grpSpPr>
            <a:xfrm>
              <a:off x="4876800"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sp>
          <p:nvSpPr>
            <p:cNvPr id="106" name="Rectangle 105"/>
            <p:cNvSpPr/>
            <p:nvPr/>
          </p:nvSpPr>
          <p:spPr bwMode="auto">
            <a:xfrm>
              <a:off x="6441280" y="1265275"/>
              <a:ext cx="64008"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8" name="Straight Connector 127"/>
            <p:cNvCxnSpPr/>
            <p:nvPr/>
          </p:nvCxnSpPr>
          <p:spPr bwMode="auto">
            <a:xfrm>
              <a:off x="4956638" y="3914837"/>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30" name="Straight Connector 129"/>
            <p:cNvCxnSpPr/>
            <p:nvPr/>
          </p:nvCxnSpPr>
          <p:spPr bwMode="auto">
            <a:xfrm>
              <a:off x="4902047" y="6685332"/>
              <a:ext cx="2808938" cy="0"/>
            </a:xfrm>
            <a:prstGeom prst="line">
              <a:avLst/>
            </a:prstGeom>
            <a:noFill/>
            <a:ln w="12700" cap="flat" cmpd="sng" algn="ctr">
              <a:solidFill>
                <a:schemeClr val="accent2"/>
              </a:solidFill>
              <a:prstDash val="sysDash"/>
              <a:round/>
              <a:headEnd type="none" w="lg" len="med"/>
              <a:tailEnd type="none" w="lg" len="med"/>
            </a:ln>
            <a:effectLst/>
          </p:spPr>
        </p:cxnSp>
        <p:cxnSp>
          <p:nvCxnSpPr>
            <p:cNvPr id="112" name="Straight Connector 111"/>
            <p:cNvCxnSpPr/>
            <p:nvPr/>
          </p:nvCxnSpPr>
          <p:spPr bwMode="auto">
            <a:xfrm>
              <a:off x="7145079" y="3788039"/>
              <a:ext cx="1714054" cy="0"/>
            </a:xfrm>
            <a:prstGeom prst="line">
              <a:avLst/>
            </a:prstGeom>
            <a:noFill/>
            <a:ln w="12700" cap="flat" cmpd="sng" algn="ctr">
              <a:solidFill>
                <a:schemeClr val="accent2"/>
              </a:solidFill>
              <a:prstDash val="sysDash"/>
              <a:round/>
              <a:headEnd type="none" w="lg" len="med"/>
              <a:tailEnd type="none" w="lg" len="med"/>
            </a:ln>
            <a:effectLst/>
          </p:spPr>
        </p:cxnSp>
        <p:grpSp>
          <p:nvGrpSpPr>
            <p:cNvPr id="120" name="Group 119"/>
            <p:cNvGrpSpPr/>
            <p:nvPr/>
          </p:nvGrpSpPr>
          <p:grpSpPr>
            <a:xfrm>
              <a:off x="4898628" y="280739"/>
              <a:ext cx="4014803" cy="6418799"/>
              <a:chOff x="4898628" y="280739"/>
              <a:chExt cx="4014803" cy="6418799"/>
            </a:xfrm>
          </p:grpSpPr>
          <p:sp>
            <p:nvSpPr>
              <p:cNvPr id="127"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36" name="Line 58"/>
              <p:cNvSpPr>
                <a:spLocks noChangeShapeType="1"/>
              </p:cNvSpPr>
              <p:nvPr/>
            </p:nvSpPr>
            <p:spPr bwMode="auto">
              <a:xfrm rot="10800000" flipH="1">
                <a:off x="6737185" y="506150"/>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59"/>
              <p:cNvSpPr>
                <a:spLocks noChangeShapeType="1"/>
              </p:cNvSpPr>
              <p:nvPr/>
            </p:nvSpPr>
            <p:spPr bwMode="auto">
              <a:xfrm rot="10800000" flipH="1">
                <a:off x="6650914" y="4967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42"/>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4"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45" name="Group 329"/>
              <p:cNvGrpSpPr>
                <a:grpSpLocks/>
              </p:cNvGrpSpPr>
              <p:nvPr/>
            </p:nvGrpSpPr>
            <p:grpSpPr bwMode="auto">
              <a:xfrm rot="10800000">
                <a:off x="6506328" y="900657"/>
                <a:ext cx="255588" cy="376238"/>
                <a:chOff x="1440" y="3168"/>
                <a:chExt cx="192" cy="288"/>
              </a:xfrm>
            </p:grpSpPr>
            <p:sp>
              <p:nvSpPr>
                <p:cNvPr id="166"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67"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46" name="Rectangle 145"/>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9"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0"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3" name="Rectangle 152"/>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9"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68" name="Rectangle 167"/>
            <p:cNvSpPr/>
            <p:nvPr/>
          </p:nvSpPr>
          <p:spPr bwMode="auto">
            <a:xfrm>
              <a:off x="6658029" y="1227978"/>
              <a:ext cx="82296" cy="23317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9" name="Rectangle 168"/>
            <p:cNvSpPr/>
            <p:nvPr/>
          </p:nvSpPr>
          <p:spPr bwMode="auto">
            <a:xfrm>
              <a:off x="6313725" y="1268000"/>
              <a:ext cx="82296"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47" name="U-Turn Arrow 14346"/>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animEffect transition="in" filter="wipe(left)">
                                      <p:cBhvr>
                                        <p:cTn id="11" dur="500"/>
                                        <p:tgtEl>
                                          <p:spTgt spid="1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124"/>
                                        </p:tgtEl>
                                        <p:attrNameLst>
                                          <p:attrName>style.visibility</p:attrName>
                                        </p:attrNameLst>
                                      </p:cBhvr>
                                      <p:to>
                                        <p:strVal val="visible"/>
                                      </p:to>
                                    </p:set>
                                    <p:animEffect transition="in" filter="wipe(down)">
                                      <p:cBhvr>
                                        <p:cTn id="16" dur="500"/>
                                        <p:tgtEl>
                                          <p:spTgt spid="12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1"/>
                                        </p:tgtEl>
                                        <p:attrNameLst>
                                          <p:attrName>style.visibility</p:attrName>
                                        </p:attrNameLst>
                                      </p:cBhvr>
                                      <p:to>
                                        <p:strVal val="visible"/>
                                      </p:to>
                                    </p:set>
                                    <p:animEffect transition="in" filter="wipe(down)">
                                      <p:cBhvr>
                                        <p:cTn id="21" dur="500"/>
                                        <p:tgtEl>
                                          <p:spTgt spid="13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13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4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loss between manifolds</a:t>
            </a:r>
            <a:br>
              <a:rPr lang="en-US" dirty="0"/>
            </a:br>
            <a:r>
              <a:rPr lang="en-US" dirty="0"/>
              <a:t>Assume expansion ratio of 1.3</a:t>
            </a:r>
          </a:p>
        </p:txBody>
      </p:sp>
      <p:sp>
        <p:nvSpPr>
          <p:cNvPr id="3" name="Content Placeholder 2"/>
          <p:cNvSpPr>
            <a:spLocks noGrp="1"/>
          </p:cNvSpPr>
          <p:nvPr>
            <p:ph idx="1"/>
          </p:nvPr>
        </p:nvSpPr>
        <p:spPr/>
        <p:txBody>
          <a:bodyPr/>
          <a:lstStyle/>
          <a:p>
            <a:r>
              <a:rPr lang="en-US" dirty="0"/>
              <a:t>Find depth of settled sand in 20 cm of expanded sand</a:t>
            </a:r>
          </a:p>
          <a:p>
            <a:endParaRPr lang="en-US" dirty="0"/>
          </a:p>
        </p:txBody>
      </p:sp>
      <p:grpSp>
        <p:nvGrpSpPr>
          <p:cNvPr id="17" name="Group 16"/>
          <p:cNvGrpSpPr/>
          <p:nvPr/>
        </p:nvGrpSpPr>
        <p:grpSpPr>
          <a:xfrm>
            <a:off x="3603009" y="4012442"/>
            <a:ext cx="3950120" cy="818865"/>
            <a:chOff x="3603009" y="4012442"/>
            <a:chExt cx="3950120" cy="818865"/>
          </a:xfrm>
        </p:grpSpPr>
        <p:sp>
          <p:nvSpPr>
            <p:cNvPr id="7" name="TextBox 6"/>
            <p:cNvSpPr txBox="1"/>
            <p:nvPr/>
          </p:nvSpPr>
          <p:spPr>
            <a:xfrm>
              <a:off x="3603009" y="4012442"/>
              <a:ext cx="3950120" cy="523220"/>
            </a:xfrm>
            <a:prstGeom prst="rect">
              <a:avLst/>
            </a:prstGeom>
            <a:noFill/>
          </p:spPr>
          <p:txBody>
            <a:bodyPr wrap="none" rtlCol="0">
              <a:spAutoFit/>
            </a:bodyPr>
            <a:lstStyle/>
            <a:p>
              <a:r>
                <a:rPr lang="en-US" dirty="0"/>
                <a:t>Expanded depth (20 cm)</a:t>
              </a:r>
            </a:p>
          </p:txBody>
        </p:sp>
        <p:cxnSp>
          <p:nvCxnSpPr>
            <p:cNvPr id="10" name="Straight Arrow Connector 9"/>
            <p:cNvCxnSpPr/>
            <p:nvPr/>
          </p:nvCxnSpPr>
          <p:spPr bwMode="auto">
            <a:xfrm flipH="1">
              <a:off x="3903260" y="4544704"/>
              <a:ext cx="368489" cy="286603"/>
            </a:xfrm>
            <a:prstGeom prst="straightConnector1">
              <a:avLst/>
            </a:prstGeom>
            <a:noFill/>
            <a:ln w="12700" cap="flat" cmpd="sng" algn="ctr">
              <a:solidFill>
                <a:schemeClr val="bg2"/>
              </a:solidFill>
              <a:prstDash val="solid"/>
              <a:round/>
              <a:headEnd type="none" w="lg" len="med"/>
              <a:tailEnd type="arrow"/>
            </a:ln>
            <a:effectLst/>
          </p:spPr>
        </p:cxnSp>
      </p:grpSp>
      <p:grpSp>
        <p:nvGrpSpPr>
          <p:cNvPr id="16" name="Group 15"/>
          <p:cNvGrpSpPr/>
          <p:nvPr/>
        </p:nvGrpSpPr>
        <p:grpSpPr>
          <a:xfrm>
            <a:off x="709683" y="4026090"/>
            <a:ext cx="2212465" cy="928498"/>
            <a:chOff x="709683" y="4026090"/>
            <a:chExt cx="2212465" cy="928498"/>
          </a:xfrm>
        </p:grpSpPr>
        <p:sp>
          <p:nvSpPr>
            <p:cNvPr id="6" name="TextBox 5"/>
            <p:cNvSpPr txBox="1"/>
            <p:nvPr/>
          </p:nvSpPr>
          <p:spPr>
            <a:xfrm>
              <a:off x="709683" y="4026090"/>
              <a:ext cx="2212465" cy="523220"/>
            </a:xfrm>
            <a:prstGeom prst="rect">
              <a:avLst/>
            </a:prstGeom>
            <a:noFill/>
          </p:spPr>
          <p:txBody>
            <a:bodyPr wrap="none" rtlCol="0">
              <a:spAutoFit/>
            </a:bodyPr>
            <a:lstStyle/>
            <a:p>
              <a:r>
                <a:rPr lang="en-US" dirty="0"/>
                <a:t>Settled depth</a:t>
              </a:r>
            </a:p>
          </p:txBody>
        </p:sp>
        <p:cxnSp>
          <p:nvCxnSpPr>
            <p:cNvPr id="12" name="Straight Arrow Connector 11"/>
            <p:cNvCxnSpPr>
              <a:cxnSpLocks/>
            </p:cNvCxnSpPr>
            <p:nvPr/>
          </p:nvCxnSpPr>
          <p:spPr bwMode="auto">
            <a:xfrm>
              <a:off x="2101755" y="4517409"/>
              <a:ext cx="153765" cy="437179"/>
            </a:xfrm>
            <a:prstGeom prst="straightConnector1">
              <a:avLst/>
            </a:prstGeom>
            <a:noFill/>
            <a:ln w="12700" cap="flat" cmpd="sng" algn="ctr">
              <a:solidFill>
                <a:schemeClr val="bg2"/>
              </a:solidFill>
              <a:prstDash val="solid"/>
              <a:round/>
              <a:headEnd type="none" w="lg" len="med"/>
              <a:tailEnd type="arrow"/>
            </a:ln>
            <a:effectLst/>
          </p:spPr>
        </p:cxnSp>
      </p:grpSp>
      <p:grpSp>
        <p:nvGrpSpPr>
          <p:cNvPr id="18" name="Group 17"/>
          <p:cNvGrpSpPr/>
          <p:nvPr/>
        </p:nvGrpSpPr>
        <p:grpSpPr>
          <a:xfrm>
            <a:off x="723331" y="5308979"/>
            <a:ext cx="6992555" cy="1055483"/>
            <a:chOff x="723331" y="5308979"/>
            <a:chExt cx="6992555" cy="1055483"/>
          </a:xfrm>
        </p:grpSpPr>
        <p:sp>
          <p:nvSpPr>
            <p:cNvPr id="13" name="TextBox 12"/>
            <p:cNvSpPr txBox="1"/>
            <p:nvPr/>
          </p:nvSpPr>
          <p:spPr>
            <a:xfrm>
              <a:off x="723331" y="5841242"/>
              <a:ext cx="6992555" cy="523220"/>
            </a:xfrm>
            <a:prstGeom prst="rect">
              <a:avLst/>
            </a:prstGeom>
            <a:noFill/>
          </p:spPr>
          <p:txBody>
            <a:bodyPr wrap="none" rtlCol="0">
              <a:spAutoFit/>
            </a:bodyPr>
            <a:lstStyle/>
            <a:p>
              <a:r>
                <a:rPr lang="en-US" dirty="0"/>
                <a:t>This is head loss per 20 cm of expanded bed!</a:t>
              </a:r>
            </a:p>
          </p:txBody>
        </p:sp>
        <p:cxnSp>
          <p:nvCxnSpPr>
            <p:cNvPr id="15" name="Straight Arrow Connector 14"/>
            <p:cNvCxnSpPr/>
            <p:nvPr/>
          </p:nvCxnSpPr>
          <p:spPr bwMode="auto">
            <a:xfrm flipV="1">
              <a:off x="4708478" y="5308979"/>
              <a:ext cx="354841" cy="436728"/>
            </a:xfrm>
            <a:prstGeom prst="straightConnector1">
              <a:avLst/>
            </a:prstGeom>
            <a:noFill/>
            <a:ln w="12700" cap="flat" cmpd="sng" algn="ctr">
              <a:solidFill>
                <a:schemeClr val="bg2"/>
              </a:solidFill>
              <a:prstDash val="solid"/>
              <a:round/>
              <a:headEnd type="none" w="lg" len="med"/>
              <a:tailEnd type="arrow"/>
            </a:ln>
            <a:effectLst/>
          </p:spPr>
        </p:cxnSp>
      </p:grpSp>
      <p:pic>
        <p:nvPicPr>
          <p:cNvPr id="4" name="Picture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1900550" y="2932497"/>
            <a:ext cx="2339047" cy="557714"/>
          </a:xfrm>
          <a:prstGeom prst="rect">
            <a:avLst/>
          </a:prstGeom>
        </p:spPr>
      </p:pic>
      <p:pic>
        <p:nvPicPr>
          <p:cNvPr id="5" name="Picture 4"/>
          <p:cNvPicPr>
            <a:picLocks noChangeAspect="1"/>
          </p:cNvPicPr>
          <p:nvPr>
            <p:custDataLst>
              <p:tags r:id="rId2"/>
            </p:custDataLst>
          </p:nvPr>
        </p:nvPicPr>
        <p:blipFill>
          <a:blip r:embed="rId6" cstate="print">
            <a:extLst>
              <a:ext uri="{28A0092B-C50C-407E-A947-70E740481C1C}">
                <a14:useLocalDpi xmlns:a14="http://schemas.microsoft.com/office/drawing/2010/main" val="0"/>
              </a:ext>
            </a:extLst>
          </a:blip>
          <a:stretch>
            <a:fillRect/>
          </a:stretch>
        </p:blipFill>
        <p:spPr>
          <a:xfrm>
            <a:off x="1815915" y="4783768"/>
            <a:ext cx="2520381" cy="556191"/>
          </a:xfrm>
          <a:prstGeom prst="rect">
            <a:avLst/>
          </a:prstGeom>
        </p:spPr>
      </p:pic>
      <p:pic>
        <p:nvPicPr>
          <p:cNvPr id="9" name="Picture 8"/>
          <p:cNvPicPr>
            <a:picLocks noChangeAspect="1"/>
          </p:cNvPicPr>
          <p:nvPr>
            <p:custDataLst>
              <p:tags r:id="rId3"/>
            </p:custDataLst>
          </p:nvPr>
        </p:nvPicPr>
        <p:blipFill>
          <a:blip r:embed="rId7" cstate="print">
            <a:extLst>
              <a:ext uri="{28A0092B-C50C-407E-A947-70E740481C1C}">
                <a14:useLocalDpi xmlns:a14="http://schemas.microsoft.com/office/drawing/2010/main" val="0"/>
              </a:ext>
            </a:extLst>
          </a:blip>
          <a:stretch>
            <a:fillRect/>
          </a:stretch>
        </p:blipFill>
        <p:spPr>
          <a:xfrm>
            <a:off x="4514450" y="4980054"/>
            <a:ext cx="1063619" cy="176762"/>
          </a:xfrm>
          <a:prstGeom prst="rect">
            <a:avLst/>
          </a:prstGeom>
        </p:spPr>
      </p:pic>
      <p:grpSp>
        <p:nvGrpSpPr>
          <p:cNvPr id="22" name="Group 21">
            <a:extLst>
              <a:ext uri="{FF2B5EF4-FFF2-40B4-BE49-F238E27FC236}">
                <a16:creationId xmlns:a16="http://schemas.microsoft.com/office/drawing/2014/main" id="{E70C32C8-4C0B-4D7E-8BD9-392B6933790F}"/>
              </a:ext>
            </a:extLst>
          </p:cNvPr>
          <p:cNvGrpSpPr/>
          <p:nvPr/>
        </p:nvGrpSpPr>
        <p:grpSpPr>
          <a:xfrm>
            <a:off x="1817109" y="3015641"/>
            <a:ext cx="2454640" cy="721152"/>
            <a:chOff x="1817109" y="3015641"/>
            <a:chExt cx="2454640" cy="721152"/>
          </a:xfrm>
        </p:grpSpPr>
        <p:sp>
          <p:nvSpPr>
            <p:cNvPr id="23" name="Rounded Rectangle 16 1">
              <a:extLst>
                <a:ext uri="{FF2B5EF4-FFF2-40B4-BE49-F238E27FC236}">
                  <a16:creationId xmlns:a16="http://schemas.microsoft.com/office/drawing/2014/main" id="{D7A13D75-35F1-4836-B8E8-6F50F9AD7621}"/>
                </a:ext>
              </a:extLst>
            </p:cNvPr>
            <p:cNvSpPr/>
            <p:nvPr/>
          </p:nvSpPr>
          <p:spPr bwMode="auto">
            <a:xfrm>
              <a:off x="1817109" y="3015641"/>
              <a:ext cx="885451"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Rounded Rectangle 16 2">
              <a:extLst>
                <a:ext uri="{FF2B5EF4-FFF2-40B4-BE49-F238E27FC236}">
                  <a16:creationId xmlns:a16="http://schemas.microsoft.com/office/drawing/2014/main" id="{4BA67460-4CA1-44E8-A83A-924D175A21A8}"/>
                </a:ext>
              </a:extLst>
            </p:cNvPr>
            <p:cNvSpPr/>
            <p:nvPr/>
          </p:nvSpPr>
          <p:spPr bwMode="auto">
            <a:xfrm>
              <a:off x="3070073" y="3170864"/>
              <a:ext cx="1201676" cy="413359"/>
            </a:xfrm>
            <a:prstGeom prst="roundRect">
              <a:avLst/>
            </a:prstGeom>
            <a:noFill/>
            <a:ln w="28575"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1" name="Arc 20">
              <a:extLst>
                <a:ext uri="{FF2B5EF4-FFF2-40B4-BE49-F238E27FC236}">
                  <a16:creationId xmlns:a16="http://schemas.microsoft.com/office/drawing/2014/main" id="{17C98C51-FE8C-415A-BF80-C027976A4335}"/>
                </a:ext>
              </a:extLst>
            </p:cNvPr>
            <p:cNvSpPr/>
            <p:nvPr/>
          </p:nvSpPr>
          <p:spPr bwMode="auto">
            <a:xfrm>
              <a:off x="2101754" y="3241564"/>
              <a:ext cx="1332325" cy="495229"/>
            </a:xfrm>
            <a:prstGeom prst="arc">
              <a:avLst>
                <a:gd name="adj1" fmla="val 1026510"/>
                <a:gd name="adj2" fmla="val 10807433"/>
              </a:avLst>
            </a:prstGeom>
            <a:noFill/>
            <a:ln w="12700" cap="flat" cmpd="sng" algn="ctr">
              <a:solidFill>
                <a:schemeClr val="bg2"/>
              </a:solidFill>
              <a:prstDash val="solid"/>
              <a:round/>
              <a:headEnd type="arrow" w="lg" len="med"/>
              <a:tailEnd type="arrow" w="lg" len="med"/>
            </a:ln>
            <a:effectLst/>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noFill/>
                <a:effectLst/>
                <a:latin typeface="Century Gothic" pitchFamily="34" charset="0"/>
                <a:cs typeface="Arial"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530549"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Begin Filtration cycle</a:t>
            </a:r>
          </a:p>
        </p:txBody>
      </p:sp>
      <p:grpSp>
        <p:nvGrpSpPr>
          <p:cNvPr id="3" name="Group 2"/>
          <p:cNvGrpSpPr>
            <a:grpSpLocks noChangeAspect="1"/>
          </p:cNvGrpSpPr>
          <p:nvPr/>
        </p:nvGrpSpPr>
        <p:grpSpPr>
          <a:xfrm>
            <a:off x="2590800" y="588"/>
            <a:ext cx="6553200" cy="6720313"/>
            <a:chOff x="2590800" y="588"/>
            <a:chExt cx="6553200" cy="6720313"/>
          </a:xfrm>
        </p:grpSpPr>
        <p:sp>
          <p:nvSpPr>
            <p:cNvPr id="7251" name="Text Box 83"/>
            <p:cNvSpPr txBox="1">
              <a:spLocks noChangeArrowheads="1"/>
            </p:cNvSpPr>
            <p:nvPr/>
          </p:nvSpPr>
          <p:spPr bwMode="auto">
            <a:xfrm>
              <a:off x="3886200" y="232900"/>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2" name="Rectangle 32 1"/>
            <p:cNvSpPr/>
            <p:nvPr/>
          </p:nvSpPr>
          <p:spPr>
            <a:xfrm>
              <a:off x="4876800" y="1031358"/>
              <a:ext cx="1262063" cy="339443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32 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1"/>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3"/>
            <p:cNvSpPr/>
            <p:nvPr/>
          </p:nvSpPr>
          <p:spPr>
            <a:xfrm>
              <a:off x="2590800" y="964738"/>
              <a:ext cx="952500" cy="550862"/>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2"/>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8" name="Down Arrow 67 1"/>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965672"/>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4901853" y="1019951"/>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10" name="Group 9"/>
            <p:cNvGrpSpPr/>
            <p:nvPr/>
          </p:nvGrpSpPr>
          <p:grpSpPr>
            <a:xfrm>
              <a:off x="6263535" y="588"/>
              <a:ext cx="2880465" cy="1338771"/>
              <a:chOff x="6315895" y="0"/>
              <a:chExt cx="2880465" cy="1338771"/>
            </a:xfrm>
          </p:grpSpPr>
          <p:sp>
            <p:nvSpPr>
              <p:cNvPr id="129" name="TextBox 128"/>
              <p:cNvSpPr txBox="1"/>
              <p:nvPr/>
            </p:nvSpPr>
            <p:spPr>
              <a:xfrm>
                <a:off x="7229251" y="410121"/>
                <a:ext cx="1766170" cy="646331"/>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Total filter head loss</a:t>
                </a:r>
              </a:p>
            </p:txBody>
          </p:sp>
          <p:sp>
            <p:nvSpPr>
              <p:cNvPr id="130" name="TextBox 129"/>
              <p:cNvSpPr txBox="1"/>
              <p:nvPr/>
            </p:nvSpPr>
            <p:spPr>
              <a:xfrm>
                <a:off x="6926893" y="0"/>
                <a:ext cx="2269467" cy="369332"/>
              </a:xfrm>
              <a:prstGeom prst="rect">
                <a:avLst/>
              </a:prstGeom>
              <a:noFill/>
            </p:spPr>
            <p:txBody>
              <a:bodyPr wrap="square" rtlCol="0">
                <a:spAutoFit/>
              </a:bodyPr>
              <a:lstStyle/>
              <a:p>
                <a:r>
                  <a:rPr lang="en-US" sz="1800" b="0" dirty="0">
                    <a:latin typeface="Calibri" panose="020F0502020204030204" pitchFamily="34" charset="0"/>
                    <a:cs typeface="Calibri" panose="020F0502020204030204" pitchFamily="34" charset="0"/>
                  </a:rPr>
                  <a:t>Inlet pipe head loss</a:t>
                </a:r>
              </a:p>
            </p:txBody>
          </p:sp>
          <p:cxnSp>
            <p:nvCxnSpPr>
              <p:cNvPr id="132" name="Straight Arrow Connector 131"/>
              <p:cNvCxnSpPr>
                <a:stCxn id="130" idx="1"/>
              </p:cNvCxnSpPr>
              <p:nvPr/>
            </p:nvCxnSpPr>
            <p:spPr bwMode="auto">
              <a:xfrm flipH="1">
                <a:off x="6315895" y="184666"/>
                <a:ext cx="610998" cy="810724"/>
              </a:xfrm>
              <a:prstGeom prst="straightConnector1">
                <a:avLst/>
              </a:prstGeom>
              <a:noFill/>
              <a:ln w="12700" cap="flat" cmpd="sng" algn="ctr">
                <a:solidFill>
                  <a:schemeClr val="bg2"/>
                </a:solidFill>
                <a:prstDash val="solid"/>
                <a:round/>
                <a:headEnd type="none" w="lg" len="med"/>
                <a:tailEnd type="arrow"/>
              </a:ln>
              <a:effectLst/>
            </p:spPr>
          </p:cxnSp>
          <p:sp>
            <p:nvSpPr>
              <p:cNvPr id="128" name="Right Brace 127"/>
              <p:cNvSpPr/>
              <p:nvPr/>
            </p:nvSpPr>
            <p:spPr bwMode="auto">
              <a:xfrm>
                <a:off x="6812716" y="934792"/>
                <a:ext cx="146747" cy="403979"/>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000" b="0" i="0" u="none" strike="noStrike" cap="none" normalizeH="0" baseline="0">
                  <a:ln>
                    <a:noFill/>
                  </a:ln>
                  <a:solidFill>
                    <a:schemeClr val="tx1"/>
                  </a:solidFill>
                  <a:effectLst/>
                  <a:latin typeface="Calibri" panose="020F0502020204030204" pitchFamily="34" charset="0"/>
                  <a:cs typeface="Calibri" panose="020F0502020204030204" pitchFamily="34" charset="0"/>
                </a:endParaRPr>
              </a:p>
            </p:txBody>
          </p:sp>
          <p:cxnSp>
            <p:nvCxnSpPr>
              <p:cNvPr id="177" name="Straight Arrow Connector 176"/>
              <p:cNvCxnSpPr>
                <a:endCxn id="128" idx="1"/>
              </p:cNvCxnSpPr>
              <p:nvPr/>
            </p:nvCxnSpPr>
            <p:spPr bwMode="auto">
              <a:xfrm flipH="1">
                <a:off x="6959463" y="591923"/>
                <a:ext cx="342134" cy="544859"/>
              </a:xfrm>
              <a:prstGeom prst="straightConnector1">
                <a:avLst/>
              </a:prstGeom>
              <a:noFill/>
              <a:ln w="12700" cap="flat" cmpd="sng" algn="ctr">
                <a:solidFill>
                  <a:schemeClr val="bg2"/>
                </a:solidFill>
                <a:prstDash val="solid"/>
                <a:round/>
                <a:headEnd type="none" w="lg" len="med"/>
                <a:tailEnd type="arrow"/>
              </a:ln>
              <a:effectLst/>
            </p:spPr>
          </p:cxnSp>
        </p:grpSp>
        <p:sp>
          <p:nvSpPr>
            <p:cNvPr id="137" name="Rectangle 169 1"/>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2"/>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2"/>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3"/>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1"/>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61913" cy="322742"/>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3"/>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1"/>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4"/>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2"/>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5"/>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3"/>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4"/>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6"/>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5"/>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6"/>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5"/>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7"/>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6"/>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7"/>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86" name="Group 185"/>
            <p:cNvGrpSpPr/>
            <p:nvPr/>
          </p:nvGrpSpPr>
          <p:grpSpPr>
            <a:xfrm>
              <a:off x="2590800" y="212655"/>
              <a:ext cx="952500" cy="1316736"/>
              <a:chOff x="2590800" y="545537"/>
              <a:chExt cx="952500" cy="990600"/>
            </a:xfrm>
          </p:grpSpPr>
          <p:cxnSp>
            <p:nvCxnSpPr>
              <p:cNvPr id="144"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83" name="Group 182"/>
            <p:cNvGrpSpPr/>
            <p:nvPr/>
          </p:nvGrpSpPr>
          <p:grpSpPr>
            <a:xfrm>
              <a:off x="4876800" y="170124"/>
              <a:ext cx="1270000" cy="6537960"/>
              <a:chOff x="4876800" y="1729007"/>
              <a:chExt cx="1270000" cy="4973638"/>
            </a:xfrm>
          </p:grpSpPr>
          <p:cxnSp>
            <p:nvCxnSpPr>
              <p:cNvPr id="184"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85"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11" name="Group 10"/>
            <p:cNvGrpSpPr/>
            <p:nvPr/>
          </p:nvGrpSpPr>
          <p:grpSpPr>
            <a:xfrm>
              <a:off x="4898628" y="280739"/>
              <a:ext cx="4014803" cy="6418799"/>
              <a:chOff x="4898628" y="280739"/>
              <a:chExt cx="4014803" cy="6418799"/>
            </a:xfrm>
          </p:grpSpPr>
          <p:sp>
            <p:nvSpPr>
              <p:cNvPr id="7182"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7187"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Rectangle 94"/>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Block Arc 44 8"/>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65" name="Group 329"/>
              <p:cNvGrpSpPr>
                <a:grpSpLocks/>
              </p:cNvGrpSpPr>
              <p:nvPr/>
            </p:nvGrpSpPr>
            <p:grpSpPr bwMode="auto">
              <a:xfrm rot="10800000">
                <a:off x="6506328" y="900657"/>
                <a:ext cx="255588" cy="376238"/>
                <a:chOff x="1440" y="3168"/>
                <a:chExt cx="192" cy="288"/>
              </a:xfrm>
            </p:grpSpPr>
            <p:sp>
              <p:nvSpPr>
                <p:cNvPr id="99"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0"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1" name="Rectangle 10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6" name="Rectangle 105"/>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9" name="Rectangle 108"/>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08" name="Block Arc 44 9"/>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0" name="Block Arc 44 10"/>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24" name="Rectangle 12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8" name="Rectangle 117"/>
              <p:cNvSpPr/>
              <p:nvPr/>
            </p:nvSpPr>
            <p:spPr bwMode="auto">
              <a:xfrm>
                <a:off x="6667458" y="1265275"/>
                <a:ext cx="73152" cy="3675888"/>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7" name="Rectangle 186"/>
              <p:cNvSpPr/>
              <p:nvPr/>
            </p:nvSpPr>
            <p:spPr bwMode="auto">
              <a:xfrm>
                <a:off x="6318675" y="1205024"/>
                <a:ext cx="73152" cy="10058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9" name="Block Arc 44 11"/>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cxnSp>
          <p:nvCxnSpPr>
            <p:cNvPr id="127" name="Straight Connector 126"/>
            <p:cNvCxnSpPr>
              <a:endCxn id="109" idx="0"/>
            </p:cNvCxnSpPr>
            <p:nvPr/>
          </p:nvCxnSpPr>
          <p:spPr bwMode="auto">
            <a:xfrm>
              <a:off x="6972223" y="3784346"/>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1" name="Straight Connector 130"/>
            <p:cNvCxnSpPr/>
            <p:nvPr/>
          </p:nvCxnSpPr>
          <p:spPr bwMode="auto">
            <a:xfrm>
              <a:off x="6761916" y="4949360"/>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3" name="Straight Connector 132"/>
            <p:cNvCxnSpPr/>
            <p:nvPr/>
          </p:nvCxnSpPr>
          <p:spPr bwMode="auto">
            <a:xfrm>
              <a:off x="6611443" y="1036767"/>
              <a:ext cx="1886910" cy="0"/>
            </a:xfrm>
            <a:prstGeom prst="line">
              <a:avLst/>
            </a:prstGeom>
            <a:noFill/>
            <a:ln w="12700" cap="flat" cmpd="sng" algn="ctr">
              <a:solidFill>
                <a:schemeClr val="accent2"/>
              </a:solidFill>
              <a:prstDash val="sysDash"/>
              <a:round/>
              <a:headEnd type="none" w="lg" len="med"/>
              <a:tailEnd type="none" w="lg" len="med"/>
            </a:ln>
            <a:effectLst/>
          </p:spPr>
        </p:cxnSp>
        <p:cxnSp>
          <p:nvCxnSpPr>
            <p:cNvPr id="135" name="Straight Connector 134"/>
            <p:cNvCxnSpPr/>
            <p:nvPr/>
          </p:nvCxnSpPr>
          <p:spPr bwMode="auto">
            <a:xfrm>
              <a:off x="6401136" y="2201781"/>
              <a:ext cx="1886910" cy="0"/>
            </a:xfrm>
            <a:prstGeom prst="line">
              <a:avLst/>
            </a:prstGeom>
            <a:noFill/>
            <a:ln w="12700" cap="flat" cmpd="sng" algn="ctr">
              <a:solidFill>
                <a:schemeClr val="accent2"/>
              </a:solidFill>
              <a:prstDash val="sysDash"/>
              <a:round/>
              <a:headEnd type="none" w="lg" len="med"/>
              <a:tailEnd type="none" w="lg" len="med"/>
            </a:ln>
            <a:effectLst/>
          </p:spPr>
        </p:cxnSp>
        <p:pic>
          <p:nvPicPr>
            <p:cNvPr id="14" name="Picture 1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6" name="Group 25"/>
            <p:cNvGrpSpPr/>
            <p:nvPr/>
          </p:nvGrpSpPr>
          <p:grpSpPr>
            <a:xfrm>
              <a:off x="7454859" y="3784010"/>
              <a:ext cx="871619" cy="1165350"/>
              <a:chOff x="7454859" y="3784010"/>
              <a:chExt cx="871619" cy="1165350"/>
            </a:xfrm>
          </p:grpSpPr>
          <p:cxnSp>
            <p:nvCxnSpPr>
              <p:cNvPr id="25" name="Straight Arrow Connector 24"/>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5" name="Picture 14"/>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164" name="Group 163"/>
            <p:cNvGrpSpPr/>
            <p:nvPr/>
          </p:nvGrpSpPr>
          <p:grpSpPr>
            <a:xfrm>
              <a:off x="7198860" y="1047400"/>
              <a:ext cx="871619" cy="1165350"/>
              <a:chOff x="7454859" y="3784010"/>
              <a:chExt cx="871619" cy="1165350"/>
            </a:xfrm>
          </p:grpSpPr>
          <p:cxnSp>
            <p:nvCxnSpPr>
              <p:cNvPr id="174" name="Straight Arrow Connector 173"/>
              <p:cNvCxnSpPr/>
              <p:nvPr/>
            </p:nvCxnSpPr>
            <p:spPr bwMode="auto">
              <a:xfrm>
                <a:off x="7782624" y="3784010"/>
                <a:ext cx="0" cy="1165350"/>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175" name="Picture 174"/>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250" name="Text Box 82"/>
          <p:cNvSpPr txBox="1">
            <a:spLocks noChangeArrowheads="1"/>
          </p:cNvSpPr>
          <p:nvPr/>
        </p:nvSpPr>
        <p:spPr bwMode="auto">
          <a:xfrm>
            <a:off x="0" y="0"/>
            <a:ext cx="221157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End Filtration cycle</a:t>
            </a:r>
          </a:p>
        </p:txBody>
      </p:sp>
      <p:sp>
        <p:nvSpPr>
          <p:cNvPr id="105" name="Rectangle 104"/>
          <p:cNvSpPr/>
          <p:nvPr/>
        </p:nvSpPr>
        <p:spPr>
          <a:xfrm>
            <a:off x="226290" y="2115513"/>
            <a:ext cx="1985282" cy="3539430"/>
          </a:xfrm>
          <a:prstGeom prst="rect">
            <a:avLst/>
          </a:prstGeom>
        </p:spPr>
        <p:txBody>
          <a:bodyPr wrap="square">
            <a:spAutoFit/>
          </a:bodyPr>
          <a:lstStyle/>
          <a:p>
            <a:r>
              <a:rPr lang="en-US" b="0" dirty="0"/>
              <a:t>What causes water to flow through the filter bed?</a:t>
            </a:r>
          </a:p>
          <a:p>
            <a:r>
              <a:rPr lang="en-US" b="0" dirty="0"/>
              <a:t>____________________________ </a:t>
            </a:r>
          </a:p>
        </p:txBody>
      </p:sp>
      <p:sp>
        <p:nvSpPr>
          <p:cNvPr id="107" name="Rectangle 106"/>
          <p:cNvSpPr/>
          <p:nvPr/>
        </p:nvSpPr>
        <p:spPr>
          <a:xfrm>
            <a:off x="231723" y="4205835"/>
            <a:ext cx="2252170" cy="1384995"/>
          </a:xfrm>
          <a:prstGeom prst="rect">
            <a:avLst/>
          </a:prstGeom>
        </p:spPr>
        <p:txBody>
          <a:bodyPr wrap="square">
            <a:spAutoFit/>
          </a:bodyPr>
          <a:lstStyle/>
          <a:p>
            <a:r>
              <a:rPr lang="en-US" b="0" dirty="0">
                <a:solidFill>
                  <a:schemeClr val="accent4"/>
                </a:solidFill>
              </a:rPr>
              <a:t>differences in piezometric head</a:t>
            </a:r>
          </a:p>
        </p:txBody>
      </p:sp>
      <p:grpSp>
        <p:nvGrpSpPr>
          <p:cNvPr id="3" name="Group 2"/>
          <p:cNvGrpSpPr>
            <a:grpSpLocks noChangeAspect="1"/>
          </p:cNvGrpSpPr>
          <p:nvPr/>
        </p:nvGrpSpPr>
        <p:grpSpPr>
          <a:xfrm>
            <a:off x="2590800" y="170124"/>
            <a:ext cx="6553200" cy="6550777"/>
            <a:chOff x="2590800" y="170124"/>
            <a:chExt cx="6553200" cy="6550777"/>
          </a:xfrm>
        </p:grpSpPr>
        <p:sp>
          <p:nvSpPr>
            <p:cNvPr id="7" name="Rectangle 32"/>
            <p:cNvSpPr/>
            <p:nvPr/>
          </p:nvSpPr>
          <p:spPr>
            <a:xfrm>
              <a:off x="3543300" y="1279063"/>
              <a:ext cx="825500" cy="236537"/>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32"/>
            <p:cNvSpPr/>
            <p:nvPr/>
          </p:nvSpPr>
          <p:spPr>
            <a:xfrm>
              <a:off x="2590800" y="422455"/>
              <a:ext cx="952500" cy="1097280"/>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248" name="Line 80"/>
            <p:cNvSpPr>
              <a:spLocks noChangeShapeType="1"/>
            </p:cNvSpPr>
            <p:nvPr/>
          </p:nvSpPr>
          <p:spPr bwMode="auto">
            <a:xfrm>
              <a:off x="4572000" y="1375900"/>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51" name="Text Box 83"/>
            <p:cNvSpPr txBox="1">
              <a:spLocks noChangeArrowheads="1"/>
            </p:cNvSpPr>
            <p:nvPr/>
          </p:nvSpPr>
          <p:spPr bwMode="auto">
            <a:xfrm>
              <a:off x="3861097" y="418825"/>
              <a:ext cx="838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1800" dirty="0"/>
                <a:t>Outlet box</a:t>
              </a:r>
            </a:p>
          </p:txBody>
        </p:sp>
        <p:sp>
          <p:nvSpPr>
            <p:cNvPr id="104" name="Freeform 67"/>
            <p:cNvSpPr>
              <a:spLocks/>
            </p:cNvSpPr>
            <p:nvPr/>
          </p:nvSpPr>
          <p:spPr bwMode="auto">
            <a:xfrm>
              <a:off x="4320205" y="1300494"/>
              <a:ext cx="190500" cy="63500"/>
            </a:xfrm>
            <a:custGeom>
              <a:avLst/>
              <a:gdLst/>
              <a:ahLst/>
              <a:cxnLst>
                <a:cxn ang="0">
                  <a:pos x="0" y="12"/>
                </a:cxn>
                <a:cxn ang="0">
                  <a:pos x="90" y="12"/>
                </a:cxn>
                <a:cxn ang="0">
                  <a:pos x="168" y="84"/>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cxnSp>
          <p:nvCxnSpPr>
            <p:cNvPr id="121" name="Straight Connector 120"/>
            <p:cNvCxnSpPr/>
            <p:nvPr/>
          </p:nvCxnSpPr>
          <p:spPr bwMode="auto">
            <a:xfrm>
              <a:off x="3519814" y="444655"/>
              <a:ext cx="3206663" cy="0"/>
            </a:xfrm>
            <a:prstGeom prst="line">
              <a:avLst/>
            </a:prstGeom>
            <a:noFill/>
            <a:ln w="12700" cap="flat" cmpd="sng" algn="ctr">
              <a:solidFill>
                <a:schemeClr val="accent2"/>
              </a:solidFill>
              <a:prstDash val="sysDash"/>
              <a:round/>
              <a:headEnd type="none" w="lg" len="med"/>
              <a:tailEnd type="none" w="lg" len="med"/>
            </a:ln>
            <a:effectLst/>
          </p:spPr>
        </p:cxnSp>
        <p:cxnSp>
          <p:nvCxnSpPr>
            <p:cNvPr id="122" name="Straight Connector 121"/>
            <p:cNvCxnSpPr/>
            <p:nvPr/>
          </p:nvCxnSpPr>
          <p:spPr bwMode="auto">
            <a:xfrm>
              <a:off x="3534428" y="1280910"/>
              <a:ext cx="3192049" cy="0"/>
            </a:xfrm>
            <a:prstGeom prst="line">
              <a:avLst/>
            </a:prstGeom>
            <a:noFill/>
            <a:ln w="12700" cap="flat" cmpd="sng" algn="ctr">
              <a:solidFill>
                <a:schemeClr val="accent2"/>
              </a:solidFill>
              <a:prstDash val="sysDash"/>
              <a:round/>
              <a:headEnd type="none" w="lg" len="med"/>
              <a:tailEnd type="none" w="lg" len="med"/>
            </a:ln>
            <a:effectLst/>
          </p:spPr>
        </p:cxnSp>
        <p:sp>
          <p:nvSpPr>
            <p:cNvPr id="129" name="TextBox 128"/>
            <p:cNvSpPr txBox="1"/>
            <p:nvPr/>
          </p:nvSpPr>
          <p:spPr>
            <a:xfrm>
              <a:off x="6964472" y="399505"/>
              <a:ext cx="1766170" cy="830997"/>
            </a:xfrm>
            <a:prstGeom prst="rect">
              <a:avLst/>
            </a:prstGeom>
            <a:noFill/>
          </p:spPr>
          <p:txBody>
            <a:bodyPr wrap="square" rtlCol="0">
              <a:spAutoFit/>
            </a:bodyPr>
            <a:lstStyle/>
            <a:p>
              <a:r>
                <a:rPr lang="en-US" sz="2400" b="0" dirty="0"/>
                <a:t>Total filter head loss</a:t>
              </a:r>
            </a:p>
          </p:txBody>
        </p:sp>
        <p:cxnSp>
          <p:nvCxnSpPr>
            <p:cNvPr id="134" name="Straight Arrow Connector 133"/>
            <p:cNvCxnSpPr/>
            <p:nvPr/>
          </p:nvCxnSpPr>
          <p:spPr bwMode="auto">
            <a:xfrm flipH="1">
              <a:off x="3970751" y="727677"/>
              <a:ext cx="62630" cy="475989"/>
            </a:xfrm>
            <a:prstGeom prst="straightConnector1">
              <a:avLst/>
            </a:prstGeom>
            <a:noFill/>
            <a:ln w="12700" cap="flat" cmpd="sng" algn="ctr">
              <a:solidFill>
                <a:schemeClr val="bg2"/>
              </a:solidFill>
              <a:prstDash val="solid"/>
              <a:round/>
              <a:headEnd type="none" w="lg" len="med"/>
              <a:tailEnd type="arrow"/>
            </a:ln>
            <a:effectLst/>
          </p:spPr>
        </p:cxnSp>
        <p:sp>
          <p:nvSpPr>
            <p:cNvPr id="137"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8"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39" name="Rectangle 138"/>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0"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1"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2"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cxnSp>
          <p:nvCxnSpPr>
            <p:cNvPr id="145" name="Straight Connector 144"/>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Rectangle 145"/>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7" name="Rectangle 146"/>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8" name="Rectangle 14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49"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50" name="Rectangle 149"/>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2"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3" name="Rectangle 152"/>
            <p:cNvSpPr/>
            <p:nvPr/>
          </p:nvSpPr>
          <p:spPr bwMode="auto">
            <a:xfrm>
              <a:off x="3362325" y="1151483"/>
              <a:ext cx="56069"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4"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5"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7"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58"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59"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0"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1" name="Rectangle 16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2"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3"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5"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6"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6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68"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6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7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2"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73"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111" name="Group 110"/>
            <p:cNvGrpSpPr/>
            <p:nvPr/>
          </p:nvGrpSpPr>
          <p:grpSpPr>
            <a:xfrm>
              <a:off x="2590800" y="223284"/>
              <a:ext cx="952500" cy="1312853"/>
              <a:chOff x="2590800" y="545537"/>
              <a:chExt cx="952500" cy="990600"/>
            </a:xfrm>
          </p:grpSpPr>
          <p:cxnSp>
            <p:nvCxnSpPr>
              <p:cNvPr id="144"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7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7240" name="Line 72"/>
            <p:cNvSpPr>
              <a:spLocks noChangeShapeType="1"/>
            </p:cNvSpPr>
            <p:nvPr/>
          </p:nvSpPr>
          <p:spPr bwMode="auto">
            <a:xfrm>
              <a:off x="2697902" y="349787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1" name="Line 73"/>
            <p:cNvSpPr>
              <a:spLocks noChangeShapeType="1"/>
            </p:cNvSpPr>
            <p:nvPr/>
          </p:nvSpPr>
          <p:spPr bwMode="auto">
            <a:xfrm>
              <a:off x="2942377" y="34915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2" name="Line 74"/>
            <p:cNvSpPr>
              <a:spLocks noChangeShapeType="1"/>
            </p:cNvSpPr>
            <p:nvPr/>
          </p:nvSpPr>
          <p:spPr bwMode="auto">
            <a:xfrm>
              <a:off x="3167802"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3" name="Line 75"/>
            <p:cNvSpPr>
              <a:spLocks noChangeShapeType="1"/>
            </p:cNvSpPr>
            <p:nvPr/>
          </p:nvSpPr>
          <p:spPr bwMode="auto">
            <a:xfrm>
              <a:off x="3388465" y="3504228"/>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4" name="Line 76"/>
            <p:cNvSpPr>
              <a:spLocks noChangeShapeType="1"/>
            </p:cNvSpPr>
            <p:nvPr/>
          </p:nvSpPr>
          <p:spPr bwMode="auto">
            <a:xfrm flipV="1">
              <a:off x="3701202" y="3489941"/>
              <a:ext cx="14288"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5" name="Line 77"/>
            <p:cNvSpPr>
              <a:spLocks noChangeShapeType="1"/>
            </p:cNvSpPr>
            <p:nvPr/>
          </p:nvSpPr>
          <p:spPr bwMode="auto">
            <a:xfrm flipV="1">
              <a:off x="3959965" y="3496291"/>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246" name="Line 78"/>
            <p:cNvSpPr>
              <a:spLocks noChangeShapeType="1"/>
            </p:cNvSpPr>
            <p:nvPr/>
          </p:nvSpPr>
          <p:spPr bwMode="auto">
            <a:xfrm flipV="1">
              <a:off x="4204440" y="3504228"/>
              <a:ext cx="14287"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4441666"/>
              <a:ext cx="1262063" cy="2266950"/>
            </a:xfrm>
            <a:prstGeom prst="rect">
              <a:avLst/>
            </a:prstGeom>
            <a:blipFill>
              <a:blip r:embed="rId6"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18" name="Rectangle 117"/>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23" name="Straight Connector 122"/>
            <p:cNvCxnSpPr/>
            <p:nvPr/>
          </p:nvCxnSpPr>
          <p:spPr bwMode="auto">
            <a:xfrm>
              <a:off x="4901853" y="515262"/>
              <a:ext cx="3911560" cy="0"/>
            </a:xfrm>
            <a:prstGeom prst="line">
              <a:avLst/>
            </a:prstGeom>
            <a:noFill/>
            <a:ln w="12700" cap="flat" cmpd="sng" algn="ctr">
              <a:solidFill>
                <a:schemeClr val="accent2"/>
              </a:solidFill>
              <a:prstDash val="sysDash"/>
              <a:round/>
              <a:headEnd type="none" w="lg" len="med"/>
              <a:tailEnd type="none" w="lg" len="med"/>
            </a:ln>
            <a:effectLst/>
          </p:spPr>
        </p:cxnSp>
        <p:sp>
          <p:nvSpPr>
            <p:cNvPr id="128" name="Right Brace 127"/>
            <p:cNvSpPr/>
            <p:nvPr/>
          </p:nvSpPr>
          <p:spPr bwMode="auto">
            <a:xfrm>
              <a:off x="6741038" y="446568"/>
              <a:ext cx="263413" cy="839972"/>
            </a:xfrm>
            <a:prstGeom prst="rightBrace">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17" name="Group 116"/>
            <p:cNvGrpSpPr/>
            <p:nvPr/>
          </p:nvGrpSpPr>
          <p:grpSpPr>
            <a:xfrm>
              <a:off x="4876800" y="170124"/>
              <a:ext cx="1270000" cy="6537960"/>
              <a:chOff x="4876800" y="1729007"/>
              <a:chExt cx="1270000" cy="4973638"/>
            </a:xfrm>
          </p:grpSpPr>
          <p:cxnSp>
            <p:nvCxnSpPr>
              <p:cNvPr id="119"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0"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81" name="Rectangle 180"/>
            <p:cNvSpPr/>
            <p:nvPr/>
          </p:nvSpPr>
          <p:spPr bwMode="auto">
            <a:xfrm>
              <a:off x="6441280"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187" name="Straight Connector 186"/>
            <p:cNvCxnSpPr/>
            <p:nvPr/>
          </p:nvCxnSpPr>
          <p:spPr bwMode="auto">
            <a:xfrm>
              <a:off x="7586671" y="3808869"/>
              <a:ext cx="1235714" cy="0"/>
            </a:xfrm>
            <a:prstGeom prst="line">
              <a:avLst/>
            </a:prstGeom>
            <a:noFill/>
            <a:ln w="12700" cap="flat" cmpd="sng" algn="ctr">
              <a:solidFill>
                <a:schemeClr val="accent2"/>
              </a:solidFill>
              <a:prstDash val="sysDash"/>
              <a:round/>
              <a:headEnd type="none" w="lg" len="med"/>
              <a:tailEnd type="none" w="lg" len="med"/>
            </a:ln>
            <a:effectLst/>
          </p:spPr>
        </p:cxnSp>
        <p:grpSp>
          <p:nvGrpSpPr>
            <p:cNvPr id="258" name="Group 257"/>
            <p:cNvGrpSpPr/>
            <p:nvPr/>
          </p:nvGrpSpPr>
          <p:grpSpPr>
            <a:xfrm>
              <a:off x="4898628" y="280739"/>
              <a:ext cx="4014803" cy="6418799"/>
              <a:chOff x="4898628" y="280739"/>
              <a:chExt cx="4014803" cy="6418799"/>
            </a:xfrm>
          </p:grpSpPr>
          <p:sp>
            <p:nvSpPr>
              <p:cNvPr id="259"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262"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Rectangle 265"/>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67"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68" name="Group 329"/>
              <p:cNvGrpSpPr>
                <a:grpSpLocks/>
              </p:cNvGrpSpPr>
              <p:nvPr/>
            </p:nvGrpSpPr>
            <p:grpSpPr bwMode="auto">
              <a:xfrm rot="10800000">
                <a:off x="6506328" y="900657"/>
                <a:ext cx="255588" cy="376238"/>
                <a:chOff x="1440" y="3168"/>
                <a:chExt cx="192" cy="288"/>
              </a:xfrm>
            </p:grpSpPr>
            <p:sp>
              <p:nvSpPr>
                <p:cNvPr id="278"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279"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69" name="Rectangle 268"/>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0" name="Rectangle 269"/>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1" name="Rectangle 270"/>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2"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3"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4" name="Rectangle 273"/>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5" name="Rectangle 274"/>
              <p:cNvSpPr/>
              <p:nvPr/>
            </p:nvSpPr>
            <p:spPr bwMode="auto">
              <a:xfrm>
                <a:off x="6667458" y="1265275"/>
                <a:ext cx="73152" cy="397764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6" name="Rectangle 275"/>
              <p:cNvSpPr/>
              <p:nvPr/>
            </p:nvSpPr>
            <p:spPr bwMode="auto">
              <a:xfrm>
                <a:off x="6318675"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pic>
          <p:nvPicPr>
            <p:cNvPr id="280" name="Picture 279"/>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tretch>
              <a:fillRect/>
            </a:stretch>
          </p:blipFill>
          <p:spPr>
            <a:xfrm>
              <a:off x="6868224" y="2730556"/>
              <a:ext cx="1165714" cy="230095"/>
            </a:xfrm>
            <a:prstGeom prst="rect">
              <a:avLst/>
            </a:prstGeom>
          </p:spPr>
        </p:pic>
        <p:grpSp>
          <p:nvGrpSpPr>
            <p:cNvPr id="281" name="Group 280"/>
            <p:cNvGrpSpPr/>
            <p:nvPr/>
          </p:nvGrpSpPr>
          <p:grpSpPr>
            <a:xfrm>
              <a:off x="7454859" y="3824830"/>
              <a:ext cx="871619" cy="1435608"/>
              <a:chOff x="7454859" y="3784010"/>
              <a:chExt cx="871619" cy="1435608"/>
            </a:xfrm>
          </p:grpSpPr>
          <p:cxnSp>
            <p:nvCxnSpPr>
              <p:cNvPr id="282" name="Straight Arrow Connector 281"/>
              <p:cNvCxnSpPr/>
              <p:nvPr/>
            </p:nvCxnSpPr>
            <p:spPr bwMode="auto">
              <a:xfrm>
                <a:off x="7782624" y="378401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3" name="Picture 282"/>
              <p:cNvPicPr>
                <a:picLocks noChangeAspect="1"/>
              </p:cNvPicPr>
              <p:nvPr>
                <p:custDataLst>
                  <p:tags r:id="rId3"/>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grpSp>
          <p:nvGrpSpPr>
            <p:cNvPr id="284" name="Group 283"/>
            <p:cNvGrpSpPr/>
            <p:nvPr/>
          </p:nvGrpSpPr>
          <p:grpSpPr>
            <a:xfrm>
              <a:off x="8272381" y="498934"/>
              <a:ext cx="871619" cy="1435608"/>
              <a:chOff x="7454859" y="3416390"/>
              <a:chExt cx="871619" cy="1435608"/>
            </a:xfrm>
          </p:grpSpPr>
          <p:cxnSp>
            <p:nvCxnSpPr>
              <p:cNvPr id="285" name="Straight Arrow Connector 284"/>
              <p:cNvCxnSpPr/>
              <p:nvPr/>
            </p:nvCxnSpPr>
            <p:spPr bwMode="auto">
              <a:xfrm>
                <a:off x="7782624" y="3416390"/>
                <a:ext cx="0" cy="1435608"/>
              </a:xfrm>
              <a:prstGeom prst="straightConnector1">
                <a:avLst/>
              </a:prstGeom>
              <a:solidFill>
                <a:schemeClr val="accent1"/>
              </a:solidFill>
              <a:ln w="12700" cap="flat" cmpd="sng" algn="ctr">
                <a:solidFill>
                  <a:schemeClr val="tx1"/>
                </a:solidFill>
                <a:prstDash val="solid"/>
                <a:round/>
                <a:headEnd type="arrow" w="med" len="med"/>
                <a:tailEnd type="arrow" w="med" len="med"/>
              </a:ln>
              <a:effectLst/>
            </p:spPr>
          </p:cxnSp>
          <p:pic>
            <p:nvPicPr>
              <p:cNvPr id="286" name="Picture 285"/>
              <p:cNvPicPr>
                <a:picLocks noChangeAspect="1"/>
              </p:cNvPicPr>
              <p:nvPr>
                <p:custDataLst>
                  <p:tags r:id="rId2"/>
                </p:custDataLst>
              </p:nvPr>
            </p:nvPicPr>
            <p:blipFill>
              <a:blip r:embed="rId8" cstate="print">
                <a:extLst>
                  <a:ext uri="{28A0092B-C50C-407E-A947-70E740481C1C}">
                    <a14:useLocalDpi xmlns:a14="http://schemas.microsoft.com/office/drawing/2010/main" val="0"/>
                  </a:ext>
                </a:extLst>
              </a:blip>
              <a:stretch>
                <a:fillRect/>
              </a:stretch>
            </p:blipFill>
            <p:spPr>
              <a:xfrm>
                <a:off x="7454859" y="4211318"/>
                <a:ext cx="871619" cy="315428"/>
              </a:xfrm>
              <a:prstGeom prst="rect">
                <a:avLst/>
              </a:prstGeom>
              <a:solidFill>
                <a:schemeClr val="bg1"/>
              </a:solidFill>
            </p:spPr>
          </p:pic>
        </p:grpSp>
        <p:cxnSp>
          <p:nvCxnSpPr>
            <p:cNvPr id="287" name="Straight Connector 286"/>
            <p:cNvCxnSpPr/>
            <p:nvPr/>
          </p:nvCxnSpPr>
          <p:spPr bwMode="auto">
            <a:xfrm>
              <a:off x="6354487" y="1941286"/>
              <a:ext cx="2464369" cy="0"/>
            </a:xfrm>
            <a:prstGeom prst="line">
              <a:avLst/>
            </a:prstGeom>
            <a:noFill/>
            <a:ln w="12700" cap="flat" cmpd="sng" algn="ctr">
              <a:solidFill>
                <a:schemeClr val="accent2"/>
              </a:solidFill>
              <a:prstDash val="sysDash"/>
              <a:round/>
              <a:headEnd type="none" w="lg" len="med"/>
              <a:tailEnd type="none" w="lg" len="med"/>
            </a:ln>
            <a:effectLst/>
          </p:spPr>
        </p:cxnSp>
        <p:cxnSp>
          <p:nvCxnSpPr>
            <p:cNvPr id="288" name="Straight Connector 287"/>
            <p:cNvCxnSpPr/>
            <p:nvPr/>
          </p:nvCxnSpPr>
          <p:spPr bwMode="auto">
            <a:xfrm>
              <a:off x="6654954" y="5252709"/>
              <a:ext cx="1235714" cy="0"/>
            </a:xfrm>
            <a:prstGeom prst="line">
              <a:avLst/>
            </a:prstGeom>
            <a:noFill/>
            <a:ln w="12700" cap="flat" cmpd="sng" algn="ctr">
              <a:solidFill>
                <a:schemeClr val="accent2"/>
              </a:solidFill>
              <a:prstDash val="sysDash"/>
              <a:round/>
              <a:headEnd type="none" w="lg" len="med"/>
              <a:tailEnd type="none" w="lg" len="med"/>
            </a:ln>
            <a:effectLst/>
          </p:spPr>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p:bld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20" name="Text Box 76"/>
          <p:cNvSpPr txBox="1">
            <a:spLocks noChangeArrowheads="1"/>
          </p:cNvSpPr>
          <p:nvPr/>
        </p:nvSpPr>
        <p:spPr bwMode="auto">
          <a:xfrm>
            <a:off x="0" y="0"/>
            <a:ext cx="245612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sz="3600" b="1" dirty="0"/>
              <a:t>Backwash cycle</a:t>
            </a:r>
          </a:p>
        </p:txBody>
      </p:sp>
      <p:grpSp>
        <p:nvGrpSpPr>
          <p:cNvPr id="7" name="Group 6"/>
          <p:cNvGrpSpPr>
            <a:grpSpLocks noChangeAspect="1"/>
          </p:cNvGrpSpPr>
          <p:nvPr/>
        </p:nvGrpSpPr>
        <p:grpSpPr>
          <a:xfrm>
            <a:off x="2590800" y="170124"/>
            <a:ext cx="6322631" cy="6550777"/>
            <a:chOff x="2590800" y="170124"/>
            <a:chExt cx="6322631" cy="6550777"/>
          </a:xfrm>
        </p:grpSpPr>
        <p:sp>
          <p:nvSpPr>
            <p:cNvPr id="164" name="Rectangle 169"/>
            <p:cNvSpPr>
              <a:spLocks noChangeArrowheads="1"/>
            </p:cNvSpPr>
            <p:nvPr/>
          </p:nvSpPr>
          <p:spPr bwMode="auto">
            <a:xfrm flipV="1">
              <a:off x="3543300"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4" name="Rectangle 169"/>
            <p:cNvSpPr>
              <a:spLocks noChangeArrowheads="1"/>
            </p:cNvSpPr>
            <p:nvPr/>
          </p:nvSpPr>
          <p:spPr bwMode="auto">
            <a:xfrm flipV="1">
              <a:off x="4051300"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2" name="Rectangle 11"/>
            <p:cNvSpPr>
              <a:spLocks noChangeArrowheads="1"/>
            </p:cNvSpPr>
            <p:nvPr/>
          </p:nvSpPr>
          <p:spPr bwMode="auto">
            <a:xfrm flipH="1">
              <a:off x="414496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Rectangle 11"/>
            <p:cNvSpPr>
              <a:spLocks noChangeArrowheads="1"/>
            </p:cNvSpPr>
            <p:nvPr/>
          </p:nvSpPr>
          <p:spPr bwMode="auto">
            <a:xfrm flipH="1">
              <a:off x="3127375"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Rectangle 11"/>
            <p:cNvSpPr>
              <a:spLocks noChangeArrowheads="1"/>
            </p:cNvSpPr>
            <p:nvPr/>
          </p:nvSpPr>
          <p:spPr bwMode="auto">
            <a:xfrm flipH="1">
              <a:off x="2908299"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 name="Rectangle 32"/>
            <p:cNvSpPr/>
            <p:nvPr/>
          </p:nvSpPr>
          <p:spPr bwMode="auto">
            <a:xfrm>
              <a:off x="4876800"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1" name="Rectangle 150"/>
            <p:cNvSpPr>
              <a:spLocks noChangeArrowheads="1"/>
            </p:cNvSpPr>
            <p:nvPr/>
          </p:nvSpPr>
          <p:spPr bwMode="auto">
            <a:xfrm>
              <a:off x="4879975" y="3916218"/>
              <a:ext cx="1262063" cy="2743200"/>
            </a:xfrm>
            <a:prstGeom prst="rect">
              <a:avLst/>
            </a:prstGeom>
            <a:blipFill dpi="0" rotWithShape="1">
              <a:blip r:embed="rId2" cstate="print">
                <a:alphaModFix amt="69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 name="Rectangle 11"/>
            <p:cNvSpPr>
              <a:spLocks noChangeArrowheads="1"/>
            </p:cNvSpPr>
            <p:nvPr/>
          </p:nvSpPr>
          <p:spPr bwMode="auto">
            <a:xfrm flipH="1">
              <a:off x="2668587"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74"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Rectangle 32"/>
            <p:cNvSpPr/>
            <p:nvPr/>
          </p:nvSpPr>
          <p:spPr bwMode="auto">
            <a:xfrm>
              <a:off x="2590800"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9" name="Straight Connector 8"/>
            <p:cNvCxnSpPr/>
            <p:nvPr/>
          </p:nvCxnSpPr>
          <p:spPr bwMode="auto">
            <a:xfrm>
              <a:off x="2590800" y="1536137"/>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26352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bwMode="auto">
            <a:xfrm>
              <a:off x="2863850"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 name="Rectangle 17"/>
            <p:cNvSpPr/>
            <p:nvPr/>
          </p:nvSpPr>
          <p:spPr bwMode="auto">
            <a:xfrm>
              <a:off x="3089275" y="1474224"/>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6172" name="Straight Connector 6"/>
            <p:cNvCxnSpPr>
              <a:cxnSpLocks noChangeShapeType="1"/>
            </p:cNvCxnSpPr>
            <p:nvPr/>
          </p:nvCxnSpPr>
          <p:spPr bwMode="auto">
            <a:xfrm>
              <a:off x="4368800" y="1347224"/>
              <a:ext cx="0" cy="188913"/>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2908300" y="1021787"/>
              <a:ext cx="61913" cy="45243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 name="Rectangle 16"/>
            <p:cNvSpPr/>
            <p:nvPr/>
          </p:nvSpPr>
          <p:spPr bwMode="auto">
            <a:xfrm>
              <a:off x="3135313" y="1010674"/>
              <a:ext cx="61913" cy="46355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0" name="Rectangle 19"/>
            <p:cNvSpPr/>
            <p:nvPr/>
          </p:nvSpPr>
          <p:spPr bwMode="auto">
            <a:xfrm>
              <a:off x="3362325" y="1151483"/>
              <a:ext cx="61913" cy="322742"/>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Rectangle 169"/>
            <p:cNvSpPr>
              <a:spLocks noChangeArrowheads="1"/>
            </p:cNvSpPr>
            <p:nvPr/>
          </p:nvSpPr>
          <p:spPr bwMode="auto">
            <a:xfrm flipV="1">
              <a:off x="2840038"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2" name="Block Arc 44"/>
            <p:cNvSpPr>
              <a:spLocks/>
            </p:cNvSpPr>
            <p:nvPr/>
          </p:nvSpPr>
          <p:spPr bwMode="auto">
            <a:xfrm rot="16200000">
              <a:off x="2647950" y="6278782"/>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6" name="Rectangle 169"/>
            <p:cNvSpPr>
              <a:spLocks noChangeArrowheads="1"/>
            </p:cNvSpPr>
            <p:nvPr/>
          </p:nvSpPr>
          <p:spPr bwMode="auto">
            <a:xfrm flipV="1">
              <a:off x="3098800"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4" name="Block Arc 44"/>
            <p:cNvSpPr>
              <a:spLocks/>
            </p:cNvSpPr>
            <p:nvPr/>
          </p:nvSpPr>
          <p:spPr bwMode="auto">
            <a:xfrm rot="16200000">
              <a:off x="2887663"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7" name="Rectangle 169"/>
            <p:cNvSpPr>
              <a:spLocks noChangeArrowheads="1"/>
            </p:cNvSpPr>
            <p:nvPr/>
          </p:nvSpPr>
          <p:spPr bwMode="auto">
            <a:xfrm flipV="1">
              <a:off x="3289300"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196" name="Block Arc 44"/>
            <p:cNvSpPr>
              <a:spLocks/>
            </p:cNvSpPr>
            <p:nvPr/>
          </p:nvSpPr>
          <p:spPr bwMode="auto">
            <a:xfrm rot="16200000">
              <a:off x="3114675"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29" name="Rectangle 11"/>
            <p:cNvSpPr>
              <a:spLocks noChangeArrowheads="1"/>
            </p:cNvSpPr>
            <p:nvPr/>
          </p:nvSpPr>
          <p:spPr bwMode="auto">
            <a:xfrm flipH="1">
              <a:off x="335438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21" name="Rectangle 20"/>
            <p:cNvSpPr/>
            <p:nvPr/>
          </p:nvSpPr>
          <p:spPr bwMode="auto">
            <a:xfrm>
              <a:off x="3317875" y="1474224"/>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03" name="Block Arc 44"/>
            <p:cNvSpPr>
              <a:spLocks/>
            </p:cNvSpPr>
            <p:nvPr/>
          </p:nvSpPr>
          <p:spPr bwMode="auto">
            <a:xfrm rot="16200000">
              <a:off x="3336925"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30" name="Rectangle 169"/>
            <p:cNvSpPr>
              <a:spLocks noChangeArrowheads="1"/>
            </p:cNvSpPr>
            <p:nvPr/>
          </p:nvSpPr>
          <p:spPr bwMode="auto">
            <a:xfrm flipV="1">
              <a:off x="3830638"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14336" name="Rectangle 11"/>
            <p:cNvSpPr>
              <a:spLocks noChangeArrowheads="1"/>
            </p:cNvSpPr>
            <p:nvPr/>
          </p:nvSpPr>
          <p:spPr bwMode="auto">
            <a:xfrm flipH="1">
              <a:off x="3924300"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14338" name="Rectangle 11"/>
            <p:cNvSpPr>
              <a:spLocks noChangeArrowheads="1"/>
            </p:cNvSpPr>
            <p:nvPr/>
          </p:nvSpPr>
          <p:spPr bwMode="auto">
            <a:xfrm flipH="1">
              <a:off x="3673474"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207" name="Block Arc 44"/>
            <p:cNvSpPr>
              <a:spLocks/>
            </p:cNvSpPr>
            <p:nvPr/>
          </p:nvSpPr>
          <p:spPr bwMode="auto">
            <a:xfrm rot="16200000">
              <a:off x="3898900"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4339" name="Rectangle 169"/>
            <p:cNvSpPr>
              <a:spLocks noChangeArrowheads="1"/>
            </p:cNvSpPr>
            <p:nvPr/>
          </p:nvSpPr>
          <p:spPr bwMode="auto">
            <a:xfrm flipV="1">
              <a:off x="4241800"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chemeClr val="lt1"/>
                </a:solidFill>
                <a:latin typeface="+mn-lt"/>
              </a:endParaRPr>
            </a:p>
          </p:txBody>
        </p:sp>
        <p:sp>
          <p:nvSpPr>
            <p:cNvPr id="6209" name="Block Arc 44"/>
            <p:cNvSpPr>
              <a:spLocks/>
            </p:cNvSpPr>
            <p:nvPr/>
          </p:nvSpPr>
          <p:spPr bwMode="auto">
            <a:xfrm rot="16200000">
              <a:off x="4141788"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6210" name="Block Arc 44"/>
            <p:cNvSpPr>
              <a:spLocks/>
            </p:cNvSpPr>
            <p:nvPr/>
          </p:nvSpPr>
          <p:spPr bwMode="auto">
            <a:xfrm rot="16200000">
              <a:off x="3640138"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1" name="Rectangle 14"/>
            <p:cNvSpPr/>
            <p:nvPr/>
          </p:nvSpPr>
          <p:spPr bwMode="auto">
            <a:xfrm>
              <a:off x="3638550"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1" name="Rectangle 17"/>
            <p:cNvSpPr/>
            <p:nvPr/>
          </p:nvSpPr>
          <p:spPr bwMode="auto">
            <a:xfrm>
              <a:off x="3876675"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4337" name="Rectangle 20"/>
            <p:cNvSpPr/>
            <p:nvPr/>
          </p:nvSpPr>
          <p:spPr bwMode="auto">
            <a:xfrm>
              <a:off x="4113213" y="1472637"/>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6214" name="Line 70"/>
            <p:cNvSpPr>
              <a:spLocks noChangeShapeType="1"/>
            </p:cNvSpPr>
            <p:nvPr/>
          </p:nvSpPr>
          <p:spPr bwMode="auto">
            <a:xfrm>
              <a:off x="2676525" y="2364812"/>
              <a:ext cx="0" cy="3810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6215" name="Line 71"/>
            <p:cNvSpPr>
              <a:spLocks noChangeShapeType="1"/>
            </p:cNvSpPr>
            <p:nvPr/>
          </p:nvSpPr>
          <p:spPr bwMode="auto">
            <a:xfrm>
              <a:off x="2743200" y="542362"/>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31" name="Group 130"/>
            <p:cNvGrpSpPr/>
            <p:nvPr/>
          </p:nvGrpSpPr>
          <p:grpSpPr>
            <a:xfrm>
              <a:off x="2590800" y="215914"/>
              <a:ext cx="952500" cy="1316736"/>
              <a:chOff x="2590800" y="545537"/>
              <a:chExt cx="952500" cy="990600"/>
            </a:xfrm>
          </p:grpSpPr>
          <p:cxnSp>
            <p:nvCxnSpPr>
              <p:cNvPr id="6167" name="Straight Connector 6"/>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14341" name="Down Arrow 67"/>
            <p:cNvSpPr>
              <a:spLocks noChangeArrowheads="1"/>
            </p:cNvSpPr>
            <p:nvPr/>
          </p:nvSpPr>
          <p:spPr bwMode="auto">
            <a:xfrm rot="10800000">
              <a:off x="5430837" y="4503761"/>
              <a:ext cx="205687" cy="2065534"/>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8" name="Rectangle 97"/>
            <p:cNvSpPr/>
            <p:nvPr/>
          </p:nvSpPr>
          <p:spPr bwMode="auto">
            <a:xfrm>
              <a:off x="2918564" y="1294075"/>
              <a:ext cx="45720"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0" name="Rectangle 99"/>
            <p:cNvSpPr/>
            <p:nvPr/>
          </p:nvSpPr>
          <p:spPr bwMode="auto">
            <a:xfrm>
              <a:off x="3140814" y="1294075"/>
              <a:ext cx="45720"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1" name="Rectangle 100"/>
            <p:cNvSpPr/>
            <p:nvPr/>
          </p:nvSpPr>
          <p:spPr bwMode="auto">
            <a:xfrm>
              <a:off x="3365616" y="1294075"/>
              <a:ext cx="45720"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2" name="Rectangle 101"/>
            <p:cNvSpPr/>
            <p:nvPr/>
          </p:nvSpPr>
          <p:spPr bwMode="auto">
            <a:xfrm>
              <a:off x="3685327" y="1294076"/>
              <a:ext cx="45720"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5" name="Rectangle 104"/>
            <p:cNvSpPr/>
            <p:nvPr/>
          </p:nvSpPr>
          <p:spPr bwMode="auto">
            <a:xfrm>
              <a:off x="3934564" y="1294075"/>
              <a:ext cx="45720"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07" name="Rectangle 106"/>
            <p:cNvSpPr/>
            <p:nvPr/>
          </p:nvSpPr>
          <p:spPr bwMode="auto">
            <a:xfrm>
              <a:off x="4156814" y="1294075"/>
              <a:ext cx="45720"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32" name="Group 131"/>
            <p:cNvGrpSpPr/>
            <p:nvPr/>
          </p:nvGrpSpPr>
          <p:grpSpPr>
            <a:xfrm>
              <a:off x="4876800" y="170124"/>
              <a:ext cx="1270000" cy="6537960"/>
              <a:chOff x="4876800" y="1729007"/>
              <a:chExt cx="1270000" cy="4973638"/>
            </a:xfrm>
          </p:grpSpPr>
          <p:cxnSp>
            <p:nvCxnSpPr>
              <p:cNvPr id="133"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180" name="Group 179"/>
            <p:cNvGrpSpPr/>
            <p:nvPr/>
          </p:nvGrpSpPr>
          <p:grpSpPr>
            <a:xfrm>
              <a:off x="4898628" y="280739"/>
              <a:ext cx="4014803" cy="6418799"/>
              <a:chOff x="4898628" y="280739"/>
              <a:chExt cx="4014803" cy="6418799"/>
            </a:xfrm>
          </p:grpSpPr>
          <p:sp>
            <p:nvSpPr>
              <p:cNvPr id="181" name="Line 53"/>
              <p:cNvSpPr>
                <a:spLocks noChangeShapeType="1"/>
              </p:cNvSpPr>
              <p:nvPr/>
            </p:nvSpPr>
            <p:spPr bwMode="auto">
              <a:xfrm>
                <a:off x="6653966"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54"/>
              <p:cNvSpPr>
                <a:spLocks noChangeShapeType="1"/>
              </p:cNvSpPr>
              <p:nvPr/>
            </p:nvSpPr>
            <p:spPr bwMode="auto">
              <a:xfrm>
                <a:off x="6738103"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Oval 55"/>
              <p:cNvSpPr>
                <a:spLocks noChangeArrowheads="1"/>
              </p:cNvSpPr>
              <p:nvPr/>
            </p:nvSpPr>
            <p:spPr bwMode="auto">
              <a:xfrm rot="5400000">
                <a:off x="6559509"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84" name="Line 58"/>
              <p:cNvSpPr>
                <a:spLocks noChangeShapeType="1"/>
              </p:cNvSpPr>
              <p:nvPr/>
            </p:nvSpPr>
            <p:spPr bwMode="auto">
              <a:xfrm rot="5400000" flipH="1">
                <a:off x="6695240"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59"/>
              <p:cNvSpPr>
                <a:spLocks noChangeShapeType="1"/>
              </p:cNvSpPr>
              <p:nvPr/>
            </p:nvSpPr>
            <p:spPr bwMode="auto">
              <a:xfrm rot="5400000" flipH="1">
                <a:off x="6692859"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56"/>
              <p:cNvSpPr>
                <a:spLocks noChangeShapeType="1"/>
              </p:cNvSpPr>
              <p:nvPr/>
            </p:nvSpPr>
            <p:spPr bwMode="auto">
              <a:xfrm>
                <a:off x="665351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Line 57"/>
              <p:cNvSpPr>
                <a:spLocks noChangeShapeType="1"/>
              </p:cNvSpPr>
              <p:nvPr/>
            </p:nvSpPr>
            <p:spPr bwMode="auto">
              <a:xfrm>
                <a:off x="673765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8" name="Rectangle 187"/>
              <p:cNvSpPr/>
              <p:nvPr/>
            </p:nvSpPr>
            <p:spPr bwMode="auto">
              <a:xfrm>
                <a:off x="6307838" y="1265274"/>
                <a:ext cx="93298" cy="2377440"/>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89" name="Block Arc 44"/>
              <p:cNvSpPr>
                <a:spLocks/>
              </p:cNvSpPr>
              <p:nvPr/>
            </p:nvSpPr>
            <p:spPr bwMode="auto">
              <a:xfrm>
                <a:off x="6314007"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90" name="Group 329"/>
              <p:cNvGrpSpPr>
                <a:grpSpLocks/>
              </p:cNvGrpSpPr>
              <p:nvPr/>
            </p:nvGrpSpPr>
            <p:grpSpPr bwMode="auto">
              <a:xfrm rot="10800000">
                <a:off x="6506328" y="900657"/>
                <a:ext cx="255588" cy="376238"/>
                <a:chOff x="1440" y="3168"/>
                <a:chExt cx="192" cy="288"/>
              </a:xfrm>
            </p:grpSpPr>
            <p:sp>
              <p:nvSpPr>
                <p:cNvPr id="198" name="Rectangle 330"/>
                <p:cNvSpPr>
                  <a:spLocks noChangeArrowheads="1"/>
                </p:cNvSpPr>
                <p:nvPr/>
              </p:nvSpPr>
              <p:spPr bwMode="auto">
                <a:xfrm>
                  <a:off x="1440" y="3168"/>
                  <a:ext cx="96" cy="288"/>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99" name="Rectangle 331"/>
                <p:cNvSpPr>
                  <a:spLocks noChangeArrowheads="1"/>
                </p:cNvSpPr>
                <p:nvPr/>
              </p:nvSpPr>
              <p:spPr bwMode="auto">
                <a:xfrm>
                  <a:off x="1536" y="3264"/>
                  <a:ext cx="96" cy="96"/>
                </a:xfrm>
                <a:prstGeom prst="rect">
                  <a:avLst/>
                </a:prstGeom>
                <a:solidFill>
                  <a:schemeClr val="accent3"/>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91" name="Rectangle 190"/>
              <p:cNvSpPr/>
              <p:nvPr/>
            </p:nvSpPr>
            <p:spPr bwMode="auto">
              <a:xfrm>
                <a:off x="4898628" y="3748481"/>
                <a:ext cx="1311672" cy="71059"/>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2" name="Rectangle 191"/>
              <p:cNvSpPr/>
              <p:nvPr/>
            </p:nvSpPr>
            <p:spPr bwMode="auto">
              <a:xfrm>
                <a:off x="6652747"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3" name="Rectangle 192"/>
              <p:cNvSpPr/>
              <p:nvPr/>
            </p:nvSpPr>
            <p:spPr bwMode="auto">
              <a:xfrm>
                <a:off x="8813413" y="3784346"/>
                <a:ext cx="91440" cy="268833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4" name="Block Arc 44"/>
              <p:cNvSpPr>
                <a:spLocks/>
              </p:cNvSpPr>
              <p:nvPr/>
            </p:nvSpPr>
            <p:spPr bwMode="auto">
              <a:xfrm rot="16200000">
                <a:off x="6651773"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5" name="Block Arc 44"/>
              <p:cNvSpPr>
                <a:spLocks/>
              </p:cNvSpPr>
              <p:nvPr/>
            </p:nvSpPr>
            <p:spPr bwMode="auto">
              <a:xfrm rot="10800000">
                <a:off x="8472106" y="625662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sp>
            <p:nvSpPr>
              <p:cNvPr id="196" name="Rectangle 195"/>
              <p:cNvSpPr/>
              <p:nvPr/>
            </p:nvSpPr>
            <p:spPr bwMode="auto">
              <a:xfrm rot="16200000">
                <a:off x="7736904" y="5728071"/>
                <a:ext cx="91440" cy="182880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97" name="Block Arc 44"/>
              <p:cNvSpPr>
                <a:spLocks/>
              </p:cNvSpPr>
              <p:nvPr/>
            </p:nvSpPr>
            <p:spPr bwMode="auto">
              <a:xfrm rot="10625278">
                <a:off x="5964806" y="339344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sp>
          <p:nvSpPr>
            <p:cNvPr id="14347" name="U-Turn Arrow 14346"/>
            <p:cNvSpPr/>
            <p:nvPr/>
          </p:nvSpPr>
          <p:spPr bwMode="auto">
            <a:xfrm>
              <a:off x="491626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4" name="U-Turn Arrow 93"/>
            <p:cNvSpPr/>
            <p:nvPr/>
          </p:nvSpPr>
          <p:spPr bwMode="auto">
            <a:xfrm>
              <a:off x="5176609"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5" name="U-Turn Arrow 94"/>
            <p:cNvSpPr/>
            <p:nvPr/>
          </p:nvSpPr>
          <p:spPr bwMode="auto">
            <a:xfrm>
              <a:off x="5640000"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6" name="U-Turn Arrow 95"/>
            <p:cNvSpPr/>
            <p:nvPr/>
          </p:nvSpPr>
          <p:spPr bwMode="auto">
            <a:xfrm>
              <a:off x="5939801" y="357914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3" name="Line 70"/>
            <p:cNvSpPr>
              <a:spLocks noChangeShapeType="1"/>
            </p:cNvSpPr>
            <p:nvPr/>
          </p:nvSpPr>
          <p:spPr bwMode="auto">
            <a:xfrm flipH="1" flipV="1">
              <a:off x="6352097" y="2961486"/>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2356" name="Picture 4" descr="https://lh4.googleusercontent.com/-XXROY1p0h5s/VG6r7SlYXeI/AAAAAAACqnE/D2SnKG6Tvf0/w1239-h929-no/DSC031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5776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6778487" cy="1143000"/>
          </a:xfrm>
        </p:spPr>
        <p:txBody>
          <a:bodyPr/>
          <a:lstStyle/>
          <a:p>
            <a:r>
              <a:rPr lang="en-US" dirty="0"/>
              <a:t>Floc/Floc blanket/Plate settlers do the hard work</a:t>
            </a:r>
          </a:p>
        </p:txBody>
      </p:sp>
      <p:sp>
        <p:nvSpPr>
          <p:cNvPr id="3" name="Content Placeholder 2"/>
          <p:cNvSpPr>
            <a:spLocks noGrp="1"/>
          </p:cNvSpPr>
          <p:nvPr>
            <p:ph idx="1"/>
          </p:nvPr>
        </p:nvSpPr>
        <p:spPr/>
        <p:txBody>
          <a:bodyPr/>
          <a:lstStyle/>
          <a:p>
            <a:r>
              <a:rPr lang="en-US" sz="2800" dirty="0"/>
              <a:t>The amount of water wasted from each unit process is determined by the solids concentration of wasted water.</a:t>
            </a:r>
          </a:p>
          <a:p>
            <a:r>
              <a:rPr lang="en-US" sz="2800" dirty="0"/>
              <a:t>The goal is to minimize volume of wasted water: therefore maximize solids concentration of waste</a:t>
            </a:r>
          </a:p>
          <a:p>
            <a:r>
              <a:rPr lang="en-US" sz="2800" dirty="0"/>
              <a:t>Backwash water is less concentrated than floc hopper waste</a:t>
            </a:r>
          </a:p>
          <a:p>
            <a:pPr lvl="1"/>
            <a:r>
              <a:rPr lang="en-US" sz="2400" dirty="0"/>
              <a:t>Goal is to minimize solids entering filter!</a:t>
            </a:r>
          </a:p>
          <a:p>
            <a:pPr lvl="1"/>
            <a:r>
              <a:rPr lang="en-US" sz="2400" dirty="0"/>
              <a:t>Backwash water can be reprocessed, but that requires a pump (a good option to explore for dry season water saving)</a:t>
            </a:r>
          </a:p>
        </p:txBody>
      </p:sp>
      <p:pic>
        <p:nvPicPr>
          <p:cNvPr id="1257474" name="Picture 2" descr="https://lh3.googleusercontent.com/-mj6AmygcQko/ViVMqRbb7uI/AAAAAAAFlck/RrI5pyJZyvM/s912-Ic42/DSC0613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1828800" cy="137160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Elbow Connector 4"/>
          <p:cNvCxnSpPr>
            <a:endCxn id="2" idx="1"/>
          </p:cNvCxnSpPr>
          <p:nvPr/>
        </p:nvCxnSpPr>
        <p:spPr bwMode="auto">
          <a:xfrm rot="16200000" flipV="1">
            <a:off x="-1360788" y="2618088"/>
            <a:ext cx="4229100" cy="593124"/>
          </a:xfrm>
          <a:prstGeom prst="bentConnector4">
            <a:avLst>
              <a:gd name="adj1" fmla="val 292"/>
              <a:gd name="adj2" fmla="val 138542"/>
            </a:avLst>
          </a:prstGeom>
          <a:solidFill>
            <a:schemeClr val="accent1"/>
          </a:solidFill>
          <a:ln w="38100" cap="flat" cmpd="sng" algn="ctr">
            <a:solidFill>
              <a:schemeClr val="tx1"/>
            </a:solidFill>
            <a:prstDash val="solid"/>
            <a:round/>
            <a:headEnd type="none" w="lg" len="med"/>
            <a:tailEnd type="triangle"/>
          </a:ln>
          <a:effectLst/>
        </p:spPr>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55426" name="Picture 2" descr="https://lh4.googleusercontent.com/-3SuOxQ5O95E/VGA_X4zcahI/AAAAAAABGYo/foso3tzezXA/w1239-h929-no/DSC029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44"/>
            <a:ext cx="9144000" cy="6856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3184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water flow through </a:t>
            </a:r>
            <a:r>
              <a:rPr lang="en-US" dirty="0" err="1"/>
              <a:t>StaRS</a:t>
            </a:r>
            <a:r>
              <a:rPr lang="en-US" dirty="0"/>
              <a:t> Filters?</a:t>
            </a:r>
          </a:p>
        </p:txBody>
      </p:sp>
      <p:sp>
        <p:nvSpPr>
          <p:cNvPr id="3" name="Rectangle 2"/>
          <p:cNvSpPr>
            <a:spLocks noChangeArrowheads="1"/>
          </p:cNvSpPr>
          <p:nvPr/>
        </p:nvSpPr>
        <p:spPr bwMode="auto">
          <a:xfrm>
            <a:off x="544578" y="1765004"/>
            <a:ext cx="2892437" cy="5092995"/>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grpSp>
        <p:nvGrpSpPr>
          <p:cNvPr id="29" name="Group 28"/>
          <p:cNvGrpSpPr/>
          <p:nvPr/>
        </p:nvGrpSpPr>
        <p:grpSpPr>
          <a:xfrm>
            <a:off x="616652" y="1813051"/>
            <a:ext cx="2737090" cy="206603"/>
            <a:chOff x="4199831" y="3125972"/>
            <a:chExt cx="1211405" cy="91440"/>
          </a:xfrm>
          <a:solidFill>
            <a:schemeClr val="accent3"/>
          </a:solidFill>
        </p:grpSpPr>
        <p:sp>
          <p:nvSpPr>
            <p:cNvPr id="11" name="Oval 1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 name="Oval 12"/>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 name="Oval 13"/>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6" name="Oval 1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7" name="Oval 1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8" name="Oval 1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9" name="Oval 1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0" name="Group 29"/>
          <p:cNvGrpSpPr/>
          <p:nvPr/>
        </p:nvGrpSpPr>
        <p:grpSpPr>
          <a:xfrm>
            <a:off x="616652" y="2609834"/>
            <a:ext cx="2737090" cy="206603"/>
            <a:chOff x="4199831" y="3125972"/>
            <a:chExt cx="1211405" cy="91440"/>
          </a:xfrm>
          <a:solidFill>
            <a:schemeClr val="accent3"/>
          </a:solidFill>
        </p:grpSpPr>
        <p:sp>
          <p:nvSpPr>
            <p:cNvPr id="31" name="Oval 3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2" name="Oval 3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3" name="Oval 3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4" name="Oval 3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5" name="Oval 3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Oval 3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Oval 3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8" name="Group 37"/>
          <p:cNvGrpSpPr/>
          <p:nvPr/>
        </p:nvGrpSpPr>
        <p:grpSpPr>
          <a:xfrm>
            <a:off x="616652" y="3406616"/>
            <a:ext cx="2737090" cy="206603"/>
            <a:chOff x="4199831" y="3125972"/>
            <a:chExt cx="1211405" cy="91440"/>
          </a:xfrm>
          <a:solidFill>
            <a:schemeClr val="accent3"/>
          </a:solidFill>
        </p:grpSpPr>
        <p:sp>
          <p:nvSpPr>
            <p:cNvPr id="39" name="Oval 38"/>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0" name="Oval 39"/>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1" name="Oval 40"/>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Oval 41"/>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Oval 42"/>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Oval 43"/>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Oval 44"/>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46" name="Group 45"/>
          <p:cNvGrpSpPr/>
          <p:nvPr/>
        </p:nvGrpSpPr>
        <p:grpSpPr>
          <a:xfrm>
            <a:off x="616652" y="4203399"/>
            <a:ext cx="2737090" cy="206603"/>
            <a:chOff x="4199831" y="3125972"/>
            <a:chExt cx="1211405" cy="91440"/>
          </a:xfrm>
          <a:solidFill>
            <a:schemeClr val="accent3"/>
          </a:solidFill>
        </p:grpSpPr>
        <p:sp>
          <p:nvSpPr>
            <p:cNvPr id="47" name="Oval 46"/>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8" name="Oval 47"/>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9" name="Oval 48"/>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0" name="Oval 49"/>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1" name="Oval 50"/>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2" name="Oval 51"/>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3" name="Oval 52"/>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54" name="Group 53"/>
          <p:cNvGrpSpPr/>
          <p:nvPr/>
        </p:nvGrpSpPr>
        <p:grpSpPr>
          <a:xfrm>
            <a:off x="616652" y="5000182"/>
            <a:ext cx="2737090" cy="206603"/>
            <a:chOff x="4199831" y="3125972"/>
            <a:chExt cx="1211405" cy="91440"/>
          </a:xfrm>
          <a:solidFill>
            <a:schemeClr val="accent3"/>
          </a:solidFill>
        </p:grpSpPr>
        <p:sp>
          <p:nvSpPr>
            <p:cNvPr id="55" name="Oval 54"/>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6" name="Oval 55"/>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7" name="Oval 56"/>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8" name="Oval 57"/>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59" name="Oval 58"/>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0" name="Oval 59"/>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1" name="Oval 60"/>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62" name="Group 61"/>
          <p:cNvGrpSpPr/>
          <p:nvPr/>
        </p:nvGrpSpPr>
        <p:grpSpPr>
          <a:xfrm>
            <a:off x="616652" y="5796964"/>
            <a:ext cx="2737090" cy="206603"/>
            <a:chOff x="4199831" y="3125972"/>
            <a:chExt cx="1211405" cy="91440"/>
          </a:xfrm>
          <a:solidFill>
            <a:schemeClr val="accent3"/>
          </a:solidFill>
        </p:grpSpPr>
        <p:sp>
          <p:nvSpPr>
            <p:cNvPr id="63" name="Oval 62"/>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4" name="Oval 63"/>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5" name="Oval 64"/>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6" name="Oval 65"/>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7" name="Oval 66"/>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8" name="Oval 67"/>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69" name="Oval 68"/>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70" name="Group 69"/>
          <p:cNvGrpSpPr/>
          <p:nvPr/>
        </p:nvGrpSpPr>
        <p:grpSpPr>
          <a:xfrm>
            <a:off x="616652" y="6593745"/>
            <a:ext cx="2737090" cy="206603"/>
            <a:chOff x="4199831" y="3125972"/>
            <a:chExt cx="1211405" cy="91440"/>
          </a:xfrm>
          <a:solidFill>
            <a:schemeClr val="accent3"/>
          </a:solidFill>
        </p:grpSpPr>
        <p:sp>
          <p:nvSpPr>
            <p:cNvPr id="71" name="Oval 70"/>
            <p:cNvSpPr/>
            <p:nvPr/>
          </p:nvSpPr>
          <p:spPr bwMode="auto">
            <a:xfrm>
              <a:off x="4199831"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2" name="Oval 71"/>
            <p:cNvSpPr/>
            <p:nvPr/>
          </p:nvSpPr>
          <p:spPr bwMode="auto">
            <a:xfrm>
              <a:off x="4386492"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3" name="Oval 72"/>
            <p:cNvSpPr/>
            <p:nvPr/>
          </p:nvSpPr>
          <p:spPr bwMode="auto">
            <a:xfrm>
              <a:off x="4573153"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4" name="Oval 73"/>
            <p:cNvSpPr/>
            <p:nvPr/>
          </p:nvSpPr>
          <p:spPr bwMode="auto">
            <a:xfrm>
              <a:off x="4759814"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5" name="Oval 74"/>
            <p:cNvSpPr/>
            <p:nvPr/>
          </p:nvSpPr>
          <p:spPr bwMode="auto">
            <a:xfrm>
              <a:off x="4946475"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6" name="Oval 75"/>
            <p:cNvSpPr/>
            <p:nvPr/>
          </p:nvSpPr>
          <p:spPr bwMode="auto">
            <a:xfrm>
              <a:off x="513313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7" name="Oval 76"/>
            <p:cNvSpPr/>
            <p:nvPr/>
          </p:nvSpPr>
          <p:spPr bwMode="auto">
            <a:xfrm>
              <a:off x="5319796" y="3125972"/>
              <a:ext cx="91440" cy="91440"/>
            </a:xfrm>
            <a:prstGeom prst="ellipse">
              <a:avLst/>
            </a:prstGeom>
            <a:grp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cxnSp>
        <p:nvCxnSpPr>
          <p:cNvPr id="139" name="Straight Connector 138"/>
          <p:cNvCxnSpPr/>
          <p:nvPr/>
        </p:nvCxnSpPr>
        <p:spPr bwMode="auto">
          <a:xfrm flipH="1">
            <a:off x="2257425" y="1924050"/>
            <a:ext cx="2495550" cy="1428750"/>
          </a:xfrm>
          <a:prstGeom prst="line">
            <a:avLst/>
          </a:prstGeom>
          <a:noFill/>
          <a:ln w="12700" cap="flat" cmpd="sng" algn="ctr">
            <a:solidFill>
              <a:schemeClr val="bg2"/>
            </a:solidFill>
            <a:prstDash val="solid"/>
            <a:round/>
            <a:headEnd type="none" w="lg" len="med"/>
            <a:tailEnd type="none" w="lg" len="med"/>
          </a:ln>
          <a:effectLst/>
        </p:spPr>
      </p:cxnSp>
      <p:cxnSp>
        <p:nvCxnSpPr>
          <p:cNvPr id="140" name="Straight Connector 139"/>
          <p:cNvCxnSpPr/>
          <p:nvPr/>
        </p:nvCxnSpPr>
        <p:spPr bwMode="auto">
          <a:xfrm flipH="1" flipV="1">
            <a:off x="2238376" y="4514850"/>
            <a:ext cx="2514599" cy="1971675"/>
          </a:xfrm>
          <a:prstGeom prst="line">
            <a:avLst/>
          </a:prstGeom>
          <a:noFill/>
          <a:ln w="12700" cap="flat" cmpd="sng" algn="ctr">
            <a:solidFill>
              <a:schemeClr val="bg2"/>
            </a:solidFill>
            <a:prstDash val="solid"/>
            <a:round/>
            <a:headEnd type="none" w="lg" len="med"/>
            <a:tailEnd type="none" w="lg" len="med"/>
          </a:ln>
          <a:effectLst/>
        </p:spPr>
      </p:cxnSp>
      <p:sp>
        <p:nvSpPr>
          <p:cNvPr id="142" name="Rectangle 141"/>
          <p:cNvSpPr/>
          <p:nvPr/>
        </p:nvSpPr>
        <p:spPr bwMode="auto">
          <a:xfrm>
            <a:off x="2238375" y="3343275"/>
            <a:ext cx="790575" cy="1181100"/>
          </a:xfrm>
          <a:prstGeom prst="rect">
            <a:avLst/>
          </a:prstGeom>
          <a:no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243" name="Group 242"/>
          <p:cNvGrpSpPr/>
          <p:nvPr/>
        </p:nvGrpSpPr>
        <p:grpSpPr>
          <a:xfrm>
            <a:off x="1838325" y="2105025"/>
            <a:ext cx="285750" cy="3590925"/>
            <a:chOff x="1371600" y="2105025"/>
            <a:chExt cx="285750" cy="3590925"/>
          </a:xfrm>
        </p:grpSpPr>
        <p:sp>
          <p:nvSpPr>
            <p:cNvPr id="240" name="Down Arrow 239"/>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1" name="Down Arrow 240"/>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2" name="Down Arrow 241"/>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44" name="Group 243"/>
          <p:cNvGrpSpPr/>
          <p:nvPr/>
        </p:nvGrpSpPr>
        <p:grpSpPr>
          <a:xfrm flipV="1">
            <a:off x="1828800" y="2876550"/>
            <a:ext cx="285750" cy="3590925"/>
            <a:chOff x="1371600" y="2105025"/>
            <a:chExt cx="285750" cy="3590925"/>
          </a:xfrm>
        </p:grpSpPr>
        <p:sp>
          <p:nvSpPr>
            <p:cNvPr id="245" name="Down Arrow 244"/>
            <p:cNvSpPr/>
            <p:nvPr/>
          </p:nvSpPr>
          <p:spPr bwMode="auto">
            <a:xfrm>
              <a:off x="1371600" y="21050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6" name="Down Arrow 245"/>
            <p:cNvSpPr/>
            <p:nvPr/>
          </p:nvSpPr>
          <p:spPr bwMode="auto">
            <a:xfrm>
              <a:off x="1371600" y="368617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7" name="Down Arrow 246"/>
            <p:cNvSpPr/>
            <p:nvPr/>
          </p:nvSpPr>
          <p:spPr bwMode="auto">
            <a:xfrm>
              <a:off x="1371600" y="5267325"/>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253" name="Group 252"/>
          <p:cNvGrpSpPr/>
          <p:nvPr/>
        </p:nvGrpSpPr>
        <p:grpSpPr>
          <a:xfrm>
            <a:off x="4351153" y="1904999"/>
            <a:ext cx="4462130" cy="4591494"/>
            <a:chOff x="4351153" y="1904999"/>
            <a:chExt cx="4462130" cy="4591494"/>
          </a:xfrm>
        </p:grpSpPr>
        <p:sp>
          <p:nvSpPr>
            <p:cNvPr id="79" name="Rectangle 78"/>
            <p:cNvSpPr>
              <a:spLocks noChangeArrowheads="1"/>
            </p:cNvSpPr>
            <p:nvPr/>
          </p:nvSpPr>
          <p:spPr bwMode="auto">
            <a:xfrm>
              <a:off x="4741014" y="1935127"/>
              <a:ext cx="3479061" cy="4548800"/>
            </a:xfrm>
            <a:prstGeom prst="rect">
              <a:avLst/>
            </a:prstGeom>
            <a:blipFill>
              <a:blip r:embed="rId2"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81" name="Oval 80"/>
            <p:cNvSpPr/>
            <p:nvPr/>
          </p:nvSpPr>
          <p:spPr bwMode="auto">
            <a:xfrm>
              <a:off x="5192975"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2" name="Oval 81"/>
            <p:cNvSpPr/>
            <p:nvPr/>
          </p:nvSpPr>
          <p:spPr bwMode="auto">
            <a:xfrm>
              <a:off x="6916030" y="2122840"/>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9" name="Oval 88"/>
            <p:cNvSpPr/>
            <p:nvPr/>
          </p:nvSpPr>
          <p:spPr bwMode="auto">
            <a:xfrm>
              <a:off x="5192975"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0" name="Oval 89"/>
            <p:cNvSpPr/>
            <p:nvPr/>
          </p:nvSpPr>
          <p:spPr bwMode="auto">
            <a:xfrm>
              <a:off x="6916030" y="5279116"/>
              <a:ext cx="818412" cy="818412"/>
            </a:xfrm>
            <a:prstGeom prst="ellipse">
              <a:avLst/>
            </a:prstGeom>
            <a:solidFill>
              <a:schemeClr val="accent3"/>
            </a:solidFill>
            <a:ln w="2857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98" name="Straight Connector 97"/>
            <p:cNvCxnSpPr/>
            <p:nvPr/>
          </p:nvCxnSpPr>
          <p:spPr bwMode="auto">
            <a:xfrm>
              <a:off x="4507097" y="2541181"/>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99" name="Straight Connector 98"/>
            <p:cNvCxnSpPr/>
            <p:nvPr/>
          </p:nvCxnSpPr>
          <p:spPr bwMode="auto">
            <a:xfrm>
              <a:off x="4351153" y="5723860"/>
              <a:ext cx="4306186" cy="0"/>
            </a:xfrm>
            <a:prstGeom prst="line">
              <a:avLst/>
            </a:prstGeom>
            <a:noFill/>
            <a:ln w="12700" cap="flat" cmpd="sng" algn="ctr">
              <a:solidFill>
                <a:schemeClr val="bg2"/>
              </a:solidFill>
              <a:prstDash val="solid"/>
              <a:round/>
              <a:headEnd type="none" w="lg" len="med"/>
              <a:tailEnd type="none" w="lg" len="med"/>
            </a:ln>
            <a:effectLst/>
          </p:spPr>
        </p:cxnSp>
        <p:cxnSp>
          <p:nvCxnSpPr>
            <p:cNvPr id="100" name="Straight Connector 99"/>
            <p:cNvCxnSpPr/>
            <p:nvPr/>
          </p:nvCxnSpPr>
          <p:spPr bwMode="auto">
            <a:xfrm flipV="1">
              <a:off x="6465259" y="1904999"/>
              <a:ext cx="0" cy="4591494"/>
            </a:xfrm>
            <a:prstGeom prst="line">
              <a:avLst/>
            </a:prstGeom>
            <a:noFill/>
            <a:ln w="12700" cap="flat" cmpd="sng" algn="ctr">
              <a:solidFill>
                <a:schemeClr val="bg2"/>
              </a:solidFill>
              <a:prstDash val="solid"/>
              <a:round/>
              <a:headEnd type="none" w="lg" len="med"/>
              <a:tailEnd type="none" w="lg" len="med"/>
            </a:ln>
            <a:effectLst/>
          </p:spPr>
        </p:cxnSp>
        <p:grpSp>
          <p:nvGrpSpPr>
            <p:cNvPr id="177" name="Group 176"/>
            <p:cNvGrpSpPr/>
            <p:nvPr/>
          </p:nvGrpSpPr>
          <p:grpSpPr>
            <a:xfrm>
              <a:off x="4602057" y="2543509"/>
              <a:ext cx="3737087" cy="3147679"/>
              <a:chOff x="4135332" y="2543509"/>
              <a:chExt cx="3737087" cy="3147679"/>
            </a:xfrm>
          </p:grpSpPr>
          <p:grpSp>
            <p:nvGrpSpPr>
              <p:cNvPr id="122" name="Group 121"/>
              <p:cNvGrpSpPr/>
              <p:nvPr/>
            </p:nvGrpSpPr>
            <p:grpSpPr>
              <a:xfrm>
                <a:off x="4135332" y="2543509"/>
                <a:ext cx="1998768" cy="3147679"/>
                <a:chOff x="4135332" y="2543509"/>
                <a:chExt cx="1998768" cy="3147679"/>
              </a:xfrm>
            </p:grpSpPr>
            <p:grpSp>
              <p:nvGrpSpPr>
                <p:cNvPr id="114" name="Group 113"/>
                <p:cNvGrpSpPr/>
                <p:nvPr/>
              </p:nvGrpSpPr>
              <p:grpSpPr>
                <a:xfrm>
                  <a:off x="5144981" y="2543509"/>
                  <a:ext cx="989119" cy="3147678"/>
                  <a:chOff x="5144981" y="2543509"/>
                  <a:chExt cx="989119" cy="3147678"/>
                </a:xfrm>
              </p:grpSpPr>
              <p:cxnSp>
                <p:nvCxnSpPr>
                  <p:cNvPr id="105" name="Straight Connector 104"/>
                  <p:cNvCxnSpPr>
                    <a:stCxn id="81" idx="4"/>
                    <a:endCxn id="89" idx="0"/>
                  </p:cNvCxnSpPr>
                  <p:nvPr/>
                </p:nvCxnSpPr>
                <p:spPr bwMode="auto">
                  <a:xfrm>
                    <a:off x="5144981"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09" name="Freeform 108"/>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0" name="Freeform 109"/>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1" name="Freeform 110"/>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2" name="Freeform 111"/>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3" name="Freeform 112"/>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15" name="Group 114"/>
                <p:cNvGrpSpPr/>
                <p:nvPr/>
              </p:nvGrpSpPr>
              <p:grpSpPr>
                <a:xfrm flipH="1">
                  <a:off x="4135332" y="2543510"/>
                  <a:ext cx="998644" cy="3147678"/>
                  <a:chOff x="5135456" y="2543509"/>
                  <a:chExt cx="998644" cy="3147678"/>
                </a:xfrm>
              </p:grpSpPr>
              <p:cxnSp>
                <p:nvCxnSpPr>
                  <p:cNvPr id="116" name="Straight Connector 11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17" name="Freeform 11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8" name="Freeform 11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19" name="Freeform 11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0" name="Freeform 11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1" name="Freeform 12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23" name="Group 122"/>
              <p:cNvGrpSpPr/>
              <p:nvPr/>
            </p:nvGrpSpPr>
            <p:grpSpPr>
              <a:xfrm>
                <a:off x="5873651" y="2543509"/>
                <a:ext cx="1998768" cy="3147679"/>
                <a:chOff x="4135332" y="2543509"/>
                <a:chExt cx="1998768" cy="3147679"/>
              </a:xfrm>
            </p:grpSpPr>
            <p:grpSp>
              <p:nvGrpSpPr>
                <p:cNvPr id="124" name="Group 123"/>
                <p:cNvGrpSpPr/>
                <p:nvPr/>
              </p:nvGrpSpPr>
              <p:grpSpPr>
                <a:xfrm>
                  <a:off x="5135456" y="2543509"/>
                  <a:ext cx="998644" cy="3147678"/>
                  <a:chOff x="5135456" y="2543509"/>
                  <a:chExt cx="998644" cy="3147678"/>
                </a:xfrm>
              </p:grpSpPr>
              <p:cxnSp>
                <p:nvCxnSpPr>
                  <p:cNvPr id="132" name="Straight Connector 131"/>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33" name="Freeform 132"/>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4" name="Freeform 133"/>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5" name="Freeform 134"/>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6" name="Freeform 135"/>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7" name="Freeform 136"/>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25" name="Group 124"/>
                <p:cNvGrpSpPr/>
                <p:nvPr/>
              </p:nvGrpSpPr>
              <p:grpSpPr>
                <a:xfrm flipH="1">
                  <a:off x="4135332" y="2543510"/>
                  <a:ext cx="998644" cy="3147678"/>
                  <a:chOff x="5135456" y="2543509"/>
                  <a:chExt cx="998644" cy="3147678"/>
                </a:xfrm>
              </p:grpSpPr>
              <p:cxnSp>
                <p:nvCxnSpPr>
                  <p:cNvPr id="126" name="Straight Connector 125"/>
                  <p:cNvCxnSpPr/>
                  <p:nvPr/>
                </p:nvCxnSpPr>
                <p:spPr bwMode="auto">
                  <a:xfrm>
                    <a:off x="5135456" y="2941252"/>
                    <a:ext cx="0" cy="2337864"/>
                  </a:xfrm>
                  <a:prstGeom prst="line">
                    <a:avLst/>
                  </a:prstGeom>
                  <a:noFill/>
                  <a:ln w="28575" cap="flat" cmpd="sng" algn="ctr">
                    <a:solidFill>
                      <a:schemeClr val="bg1"/>
                    </a:solidFill>
                    <a:prstDash val="solid"/>
                    <a:round/>
                    <a:headEnd type="none" w="lg" len="med"/>
                    <a:tailEnd type="none" w="lg" len="med"/>
                  </a:ln>
                  <a:effectLst/>
                </p:spPr>
              </p:cxnSp>
              <p:sp>
                <p:nvSpPr>
                  <p:cNvPr id="127" name="Freeform 1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8" name="Freeform 1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29" name="Freeform 1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0" name="Freeform 1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1" name="Freeform 1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2857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249" name="Down Arrow 248"/>
            <p:cNvSpPr/>
            <p:nvPr/>
          </p:nvSpPr>
          <p:spPr bwMode="auto">
            <a:xfrm>
              <a:off x="54483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2" name="Down Arrow 251"/>
            <p:cNvSpPr/>
            <p:nvPr/>
          </p:nvSpPr>
          <p:spPr bwMode="auto">
            <a:xfrm>
              <a:off x="7200900" y="3871913"/>
              <a:ext cx="285750" cy="428625"/>
            </a:xfrm>
            <a:prstGeom prst="downArrow">
              <a:avLst/>
            </a:prstGeom>
            <a:solidFill>
              <a:schemeClr val="accent3"/>
            </a:solidFill>
            <a:ln w="1270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 name="TextBox 3"/>
          <p:cNvSpPr txBox="1"/>
          <p:nvPr/>
        </p:nvSpPr>
        <p:spPr>
          <a:xfrm>
            <a:off x="3788500" y="6431016"/>
            <a:ext cx="5353517" cy="369332"/>
          </a:xfrm>
          <a:prstGeom prst="rect">
            <a:avLst/>
          </a:prstGeom>
          <a:noFill/>
        </p:spPr>
        <p:txBody>
          <a:bodyPr wrap="none" rtlCol="0">
            <a:spAutoFit/>
          </a:bodyPr>
          <a:lstStyle/>
          <a:p>
            <a:r>
              <a:rPr lang="en-US" sz="1800" b="0" dirty="0"/>
              <a:t>Water flows in direction of decreasing piezometric head</a:t>
            </a:r>
          </a:p>
        </p:txBody>
      </p:sp>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Design Constraints</a:t>
            </a:r>
          </a:p>
        </p:txBody>
      </p:sp>
      <p:sp>
        <p:nvSpPr>
          <p:cNvPr id="3" name="Content Placeholder 2"/>
          <p:cNvSpPr>
            <a:spLocks noGrp="1"/>
          </p:cNvSpPr>
          <p:nvPr>
            <p:ph idx="1"/>
          </p:nvPr>
        </p:nvSpPr>
        <p:spPr/>
        <p:txBody>
          <a:bodyPr/>
          <a:lstStyle/>
          <a:p>
            <a:r>
              <a:rPr lang="en-US" dirty="0"/>
              <a:t>Spacing between inlet pipes (or outlet pipes) must be small compared with layer depth</a:t>
            </a:r>
          </a:p>
          <a:p>
            <a:r>
              <a:rPr lang="en-US" dirty="0"/>
              <a:t>Filter should be able to be backwashed at the beginning of filtration cycle if needed</a:t>
            </a:r>
          </a:p>
          <a:p>
            <a:r>
              <a:rPr lang="en-US" dirty="0"/>
              <a:t>All inlets and outlets (except bottom inlet) must be high and dry during backwash</a:t>
            </a:r>
          </a:p>
          <a:p>
            <a:r>
              <a:rPr lang="en-US" dirty="0"/>
              <a:t>Kinetic energy in trunk lines and inlet/outlet pipes must be less than 10% of the clean bed head loss to achieve uniform flow distribution in sand bed*</a:t>
            </a:r>
          </a:p>
        </p:txBody>
      </p:sp>
      <p:grpSp>
        <p:nvGrpSpPr>
          <p:cNvPr id="4" name="Group 3"/>
          <p:cNvGrpSpPr/>
          <p:nvPr/>
        </p:nvGrpSpPr>
        <p:grpSpPr>
          <a:xfrm>
            <a:off x="8245676" y="2038350"/>
            <a:ext cx="898324" cy="924368"/>
            <a:chOff x="4351153" y="1904999"/>
            <a:chExt cx="4462130" cy="4591494"/>
          </a:xfrm>
        </p:grpSpPr>
        <p:sp>
          <p:nvSpPr>
            <p:cNvPr id="5" name="Rectangle 4"/>
            <p:cNvSpPr>
              <a:spLocks noChangeArrowheads="1"/>
            </p:cNvSpPr>
            <p:nvPr/>
          </p:nvSpPr>
          <p:spPr bwMode="auto">
            <a:xfrm>
              <a:off x="4741014" y="1935127"/>
              <a:ext cx="3479061" cy="4548800"/>
            </a:xfrm>
            <a:prstGeom prst="rect">
              <a:avLst/>
            </a:prstGeom>
            <a:blipFill>
              <a:blip r:embed="rId3" cstate="print"/>
              <a:tile tx="0" ty="0" sx="100000" sy="100000" flip="none" algn="tl"/>
            </a:blipFill>
            <a:ln w="9525">
              <a:solidFill>
                <a:schemeClr val="tx1"/>
              </a:solidFill>
            </a:ln>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6" name="Oval 5"/>
            <p:cNvSpPr/>
            <p:nvPr/>
          </p:nvSpPr>
          <p:spPr bwMode="auto">
            <a:xfrm>
              <a:off x="5192975"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7" name="Oval 6"/>
            <p:cNvSpPr/>
            <p:nvPr/>
          </p:nvSpPr>
          <p:spPr bwMode="auto">
            <a:xfrm>
              <a:off x="6916030" y="2122840"/>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8" name="Oval 7"/>
            <p:cNvSpPr/>
            <p:nvPr/>
          </p:nvSpPr>
          <p:spPr bwMode="auto">
            <a:xfrm>
              <a:off x="5192975"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9" name="Oval 8"/>
            <p:cNvSpPr/>
            <p:nvPr/>
          </p:nvSpPr>
          <p:spPr bwMode="auto">
            <a:xfrm>
              <a:off x="6916030" y="5279116"/>
              <a:ext cx="818412" cy="818412"/>
            </a:xfrm>
            <a:prstGeom prst="ellipse">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cxnSp>
          <p:nvCxnSpPr>
            <p:cNvPr id="10" name="Straight Connector 9"/>
            <p:cNvCxnSpPr/>
            <p:nvPr/>
          </p:nvCxnSpPr>
          <p:spPr bwMode="auto">
            <a:xfrm>
              <a:off x="4507097" y="2541181"/>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1" name="Straight Connector 10"/>
            <p:cNvCxnSpPr/>
            <p:nvPr/>
          </p:nvCxnSpPr>
          <p:spPr bwMode="auto">
            <a:xfrm>
              <a:off x="4351153" y="5723860"/>
              <a:ext cx="4306186" cy="0"/>
            </a:xfrm>
            <a:prstGeom prst="line">
              <a:avLst/>
            </a:prstGeom>
            <a:noFill/>
            <a:ln w="9525" cap="flat" cmpd="sng" algn="ctr">
              <a:solidFill>
                <a:schemeClr val="bg2"/>
              </a:solidFill>
              <a:prstDash val="solid"/>
              <a:round/>
              <a:headEnd type="none" w="lg" len="med"/>
              <a:tailEnd type="none" w="lg" len="med"/>
            </a:ln>
            <a:effectLst/>
          </p:spPr>
        </p:cxnSp>
        <p:cxnSp>
          <p:nvCxnSpPr>
            <p:cNvPr id="12" name="Straight Connector 11"/>
            <p:cNvCxnSpPr/>
            <p:nvPr/>
          </p:nvCxnSpPr>
          <p:spPr bwMode="auto">
            <a:xfrm flipV="1">
              <a:off x="6465259" y="1904999"/>
              <a:ext cx="0" cy="4591494"/>
            </a:xfrm>
            <a:prstGeom prst="line">
              <a:avLst/>
            </a:prstGeom>
            <a:noFill/>
            <a:ln w="9525" cap="flat" cmpd="sng" algn="ctr">
              <a:solidFill>
                <a:schemeClr val="bg2"/>
              </a:solidFill>
              <a:prstDash val="solid"/>
              <a:round/>
              <a:headEnd type="none" w="lg" len="med"/>
              <a:tailEnd type="none" w="lg" len="med"/>
            </a:ln>
            <a:effectLst/>
          </p:spPr>
        </p:cxnSp>
        <p:grpSp>
          <p:nvGrpSpPr>
            <p:cNvPr id="13" name="Group 176"/>
            <p:cNvGrpSpPr/>
            <p:nvPr/>
          </p:nvGrpSpPr>
          <p:grpSpPr>
            <a:xfrm>
              <a:off x="4602057" y="2543509"/>
              <a:ext cx="3737087" cy="3147679"/>
              <a:chOff x="4135332" y="2543509"/>
              <a:chExt cx="3737087" cy="3147679"/>
            </a:xfrm>
          </p:grpSpPr>
          <p:grpSp>
            <p:nvGrpSpPr>
              <p:cNvPr id="16" name="Group 121"/>
              <p:cNvGrpSpPr/>
              <p:nvPr/>
            </p:nvGrpSpPr>
            <p:grpSpPr>
              <a:xfrm>
                <a:off x="4135332" y="2543509"/>
                <a:ext cx="1998768" cy="3147679"/>
                <a:chOff x="4135332" y="2543509"/>
                <a:chExt cx="1998768" cy="3147679"/>
              </a:xfrm>
            </p:grpSpPr>
            <p:grpSp>
              <p:nvGrpSpPr>
                <p:cNvPr id="32" name="Group 113"/>
                <p:cNvGrpSpPr/>
                <p:nvPr/>
              </p:nvGrpSpPr>
              <p:grpSpPr>
                <a:xfrm>
                  <a:off x="5144981" y="2543509"/>
                  <a:ext cx="989119" cy="3147678"/>
                  <a:chOff x="5144981" y="2543509"/>
                  <a:chExt cx="989119" cy="3147678"/>
                </a:xfrm>
              </p:grpSpPr>
              <p:cxnSp>
                <p:nvCxnSpPr>
                  <p:cNvPr id="40" name="Straight Connector 39"/>
                  <p:cNvCxnSpPr>
                    <a:stCxn id="6" idx="4"/>
                    <a:endCxn id="8" idx="0"/>
                  </p:cNvCxnSpPr>
                  <p:nvPr/>
                </p:nvCxnSpPr>
                <p:spPr bwMode="auto">
                  <a:xfrm>
                    <a:off x="5144981"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41" name="Freeform 4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2" name="Freeform 4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3" name="Freeform 4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4" name="Freeform 4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45" name="Freeform 4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33" name="Group 114"/>
                <p:cNvGrpSpPr/>
                <p:nvPr/>
              </p:nvGrpSpPr>
              <p:grpSpPr>
                <a:xfrm flipH="1">
                  <a:off x="4135332" y="2543510"/>
                  <a:ext cx="998644" cy="3147678"/>
                  <a:chOff x="5135456" y="2543509"/>
                  <a:chExt cx="998644" cy="3147678"/>
                </a:xfrm>
              </p:grpSpPr>
              <p:cxnSp>
                <p:nvCxnSpPr>
                  <p:cNvPr id="34" name="Straight Connector 33"/>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35" name="Freeform 34"/>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6" name="Freeform 35"/>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7" name="Freeform 36"/>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8" name="Freeform 37"/>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9" name="Freeform 38"/>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nvGrpSpPr>
              <p:cNvPr id="17" name="Group 122"/>
              <p:cNvGrpSpPr/>
              <p:nvPr/>
            </p:nvGrpSpPr>
            <p:grpSpPr>
              <a:xfrm>
                <a:off x="5873651" y="2543509"/>
                <a:ext cx="1998768" cy="3147679"/>
                <a:chOff x="4135332" y="2543509"/>
                <a:chExt cx="1998768" cy="3147679"/>
              </a:xfrm>
            </p:grpSpPr>
            <p:grpSp>
              <p:nvGrpSpPr>
                <p:cNvPr id="18" name="Group 123"/>
                <p:cNvGrpSpPr/>
                <p:nvPr/>
              </p:nvGrpSpPr>
              <p:grpSpPr>
                <a:xfrm>
                  <a:off x="5135456" y="2543509"/>
                  <a:ext cx="998644" cy="3147678"/>
                  <a:chOff x="5135456" y="2543509"/>
                  <a:chExt cx="998644" cy="3147678"/>
                </a:xfrm>
              </p:grpSpPr>
              <p:cxnSp>
                <p:nvCxnSpPr>
                  <p:cNvPr id="26" name="Straight Connector 25"/>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7" name="Freeform 26"/>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8" name="Freeform 27"/>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9" name="Freeform 28"/>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0" name="Freeform 29"/>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31" name="Freeform 30"/>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nvGrpSpPr>
                <p:cNvPr id="19" name="Group 124"/>
                <p:cNvGrpSpPr/>
                <p:nvPr/>
              </p:nvGrpSpPr>
              <p:grpSpPr>
                <a:xfrm flipH="1">
                  <a:off x="4135332" y="2543510"/>
                  <a:ext cx="998644" cy="3147678"/>
                  <a:chOff x="5135456" y="2543509"/>
                  <a:chExt cx="998644" cy="3147678"/>
                </a:xfrm>
              </p:grpSpPr>
              <p:cxnSp>
                <p:nvCxnSpPr>
                  <p:cNvPr id="20" name="Straight Connector 19"/>
                  <p:cNvCxnSpPr/>
                  <p:nvPr/>
                </p:nvCxnSpPr>
                <p:spPr bwMode="auto">
                  <a:xfrm>
                    <a:off x="5135456" y="2941252"/>
                    <a:ext cx="0" cy="2337864"/>
                  </a:xfrm>
                  <a:prstGeom prst="line">
                    <a:avLst/>
                  </a:prstGeom>
                  <a:noFill/>
                  <a:ln w="9525" cap="flat" cmpd="sng" algn="ctr">
                    <a:solidFill>
                      <a:schemeClr val="bg1"/>
                    </a:solidFill>
                    <a:prstDash val="solid"/>
                    <a:round/>
                    <a:headEnd type="none" w="lg" len="med"/>
                    <a:tailEnd type="none" w="lg" len="med"/>
                  </a:ln>
                  <a:effectLst/>
                </p:spPr>
              </p:cxnSp>
              <p:sp>
                <p:nvSpPr>
                  <p:cNvPr id="21" name="Freeform 20"/>
                  <p:cNvSpPr/>
                  <p:nvPr/>
                </p:nvSpPr>
                <p:spPr bwMode="auto">
                  <a:xfrm>
                    <a:off x="5553619" y="2543509"/>
                    <a:ext cx="580481" cy="3147678"/>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Lst>
                    <a:ahLst/>
                    <a:cxnLst>
                      <a:cxn ang="0">
                        <a:pos x="connsiteX0" y="connsiteY0"/>
                      </a:cxn>
                      <a:cxn ang="0">
                        <a:pos x="connsiteX1" y="connsiteY1"/>
                      </a:cxn>
                      <a:cxn ang="0">
                        <a:pos x="connsiteX2" y="connsiteY2"/>
                      </a:cxn>
                    </a:cxnLst>
                    <a:rect l="l" t="t" r="r" b="b"/>
                    <a:pathLst>
                      <a:path w="301356" h="2645873">
                        <a:moveTo>
                          <a:pt x="0" y="19736"/>
                        </a:moveTo>
                        <a:cubicBezTo>
                          <a:pt x="301356" y="0"/>
                          <a:pt x="225328" y="782907"/>
                          <a:pt x="230644" y="1238335"/>
                        </a:cubicBezTo>
                        <a:cubicBezTo>
                          <a:pt x="230783" y="1675647"/>
                          <a:pt x="270787" y="2623651"/>
                          <a:pt x="2459" y="2645873"/>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2" name="Freeform 21"/>
                  <p:cNvSpPr/>
                  <p:nvPr/>
                </p:nvSpPr>
                <p:spPr bwMode="auto">
                  <a:xfrm>
                    <a:off x="5525044" y="2637431"/>
                    <a:ext cx="394744" cy="2991844"/>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Lst>
                    <a:ahLst/>
                    <a:cxnLst>
                      <a:cxn ang="0">
                        <a:pos x="connsiteX0" y="connsiteY0"/>
                      </a:cxn>
                      <a:cxn ang="0">
                        <a:pos x="connsiteX1" y="connsiteY1"/>
                      </a:cxn>
                      <a:cxn ang="0">
                        <a:pos x="connsiteX2" y="connsiteY2"/>
                      </a:cxn>
                    </a:cxnLst>
                    <a:rect l="l" t="t" r="r" b="b"/>
                    <a:pathLst>
                      <a:path w="281434" h="2626137">
                        <a:moveTo>
                          <a:pt x="0" y="0"/>
                        </a:moveTo>
                        <a:cubicBezTo>
                          <a:pt x="281434" y="139118"/>
                          <a:pt x="225328" y="763171"/>
                          <a:pt x="230644" y="1218599"/>
                        </a:cubicBezTo>
                        <a:cubicBezTo>
                          <a:pt x="230783" y="1655911"/>
                          <a:pt x="276479" y="243670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3" name="Freeform 22"/>
                  <p:cNvSpPr/>
                  <p:nvPr/>
                </p:nvSpPr>
                <p:spPr bwMode="auto">
                  <a:xfrm>
                    <a:off x="5491707" y="2752725"/>
                    <a:ext cx="232818" cy="2752726"/>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Lst>
                    <a:ahLst/>
                    <a:cxnLst>
                      <a:cxn ang="0">
                        <a:pos x="connsiteX0" y="connsiteY0"/>
                      </a:cxn>
                      <a:cxn ang="0">
                        <a:pos x="connsiteX1" y="connsiteY1"/>
                      </a:cxn>
                      <a:cxn ang="0">
                        <a:pos x="connsiteX2" y="connsiteY2"/>
                      </a:cxn>
                    </a:cxnLst>
                    <a:rect l="l" t="t" r="r" b="b"/>
                    <a:pathLst>
                      <a:path w="261243" h="2626137">
                        <a:moveTo>
                          <a:pt x="0" y="0"/>
                        </a:moveTo>
                        <a:cubicBezTo>
                          <a:pt x="250962" y="198183"/>
                          <a:pt x="225328" y="763171"/>
                          <a:pt x="230644" y="1218599"/>
                        </a:cubicBezTo>
                        <a:cubicBezTo>
                          <a:pt x="230783" y="1655911"/>
                          <a:pt x="261243" y="2395810"/>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4" name="Freeform 23"/>
                  <p:cNvSpPr/>
                  <p:nvPr/>
                </p:nvSpPr>
                <p:spPr bwMode="auto">
                  <a:xfrm>
                    <a:off x="5396457" y="2833688"/>
                    <a:ext cx="132806" cy="2528887"/>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25" name="Freeform 24"/>
                  <p:cNvSpPr/>
                  <p:nvPr/>
                </p:nvSpPr>
                <p:spPr bwMode="auto">
                  <a:xfrm>
                    <a:off x="5253582" y="2933700"/>
                    <a:ext cx="70893" cy="2366963"/>
                  </a:xfrm>
                  <a:custGeom>
                    <a:avLst/>
                    <a:gdLst>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56953 h 3308497"/>
                      <a:gd name="connsiteX1" fmla="*/ 148856 w 221512"/>
                      <a:gd name="connsiteY1" fmla="*/ 437707 h 3308497"/>
                      <a:gd name="connsiteX2" fmla="*/ 202019 w 221512"/>
                      <a:gd name="connsiteY2" fmla="*/ 2883195 h 3308497"/>
                      <a:gd name="connsiteX3" fmla="*/ 31898 w 221512"/>
                      <a:gd name="connsiteY3" fmla="*/ 2989521 h 3308497"/>
                      <a:gd name="connsiteX0" fmla="*/ 0 w 221512"/>
                      <a:gd name="connsiteY0" fmla="*/ 203790 h 2936358"/>
                      <a:gd name="connsiteX1" fmla="*/ 148856 w 221512"/>
                      <a:gd name="connsiteY1" fmla="*/ 384544 h 2936358"/>
                      <a:gd name="connsiteX2" fmla="*/ 202019 w 221512"/>
                      <a:gd name="connsiteY2" fmla="*/ 2511055 h 2936358"/>
                      <a:gd name="connsiteX3" fmla="*/ 31898 w 221512"/>
                      <a:gd name="connsiteY3" fmla="*/ 2936358 h 2936358"/>
                      <a:gd name="connsiteX0" fmla="*/ 0 w 221512"/>
                      <a:gd name="connsiteY0" fmla="*/ 128477 h 2861045"/>
                      <a:gd name="connsiteX1" fmla="*/ 148856 w 221512"/>
                      <a:gd name="connsiteY1" fmla="*/ 309231 h 2861045"/>
                      <a:gd name="connsiteX2" fmla="*/ 202019 w 221512"/>
                      <a:gd name="connsiteY2" fmla="*/ 1202366 h 2861045"/>
                      <a:gd name="connsiteX3" fmla="*/ 31898 w 221512"/>
                      <a:gd name="connsiteY3" fmla="*/ 2861045 h 2861045"/>
                      <a:gd name="connsiteX0" fmla="*/ 0 w 202905"/>
                      <a:gd name="connsiteY0" fmla="*/ 0 h 2732568"/>
                      <a:gd name="connsiteX1" fmla="*/ 202019 w 202905"/>
                      <a:gd name="connsiteY1" fmla="*/ 1073889 h 2732568"/>
                      <a:gd name="connsiteX2" fmla="*/ 31898 w 202905"/>
                      <a:gd name="connsiteY2" fmla="*/ 2732568 h 2732568"/>
                      <a:gd name="connsiteX0" fmla="*/ 0 w 202905"/>
                      <a:gd name="connsiteY0" fmla="*/ 0 h 2732568"/>
                      <a:gd name="connsiteX1" fmla="*/ 202019 w 202905"/>
                      <a:gd name="connsiteY1" fmla="*/ 1073889 h 2732568"/>
                      <a:gd name="connsiteX2" fmla="*/ 31898 w 202905"/>
                      <a:gd name="connsiteY2" fmla="*/ 2732568 h 2732568"/>
                      <a:gd name="connsiteX0" fmla="*/ 0 w 256067"/>
                      <a:gd name="connsiteY0" fmla="*/ 0 h 2732568"/>
                      <a:gd name="connsiteX1" fmla="*/ 202019 w 256067"/>
                      <a:gd name="connsiteY1" fmla="*/ 1073889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56067"/>
                      <a:gd name="connsiteY0" fmla="*/ 0 h 2732568"/>
                      <a:gd name="connsiteX1" fmla="*/ 223284 w 256067"/>
                      <a:gd name="connsiteY1" fmla="*/ 1275908 h 2732568"/>
                      <a:gd name="connsiteX2" fmla="*/ 31898 w 256067"/>
                      <a:gd name="connsiteY2" fmla="*/ 2732568 h 2732568"/>
                      <a:gd name="connsiteX0" fmla="*/ 0 w 286636"/>
                      <a:gd name="connsiteY0" fmla="*/ 0 h 2732568"/>
                      <a:gd name="connsiteX1" fmla="*/ 223284 w 286636"/>
                      <a:gd name="connsiteY1" fmla="*/ 1275908 h 2732568"/>
                      <a:gd name="connsiteX2" fmla="*/ 31898 w 286636"/>
                      <a:gd name="connsiteY2" fmla="*/ 2732568 h 2732568"/>
                      <a:gd name="connsiteX0" fmla="*/ 4901 w 291537"/>
                      <a:gd name="connsiteY0" fmla="*/ 0 h 2736661"/>
                      <a:gd name="connsiteX1" fmla="*/ 228185 w 291537"/>
                      <a:gd name="connsiteY1" fmla="*/ 1275908 h 2736661"/>
                      <a:gd name="connsiteX2" fmla="*/ 0 w 291537"/>
                      <a:gd name="connsiteY2" fmla="*/ 2736661 h 2736661"/>
                      <a:gd name="connsiteX0" fmla="*/ 0 w 286636"/>
                      <a:gd name="connsiteY0" fmla="*/ 0 h 2679352"/>
                      <a:gd name="connsiteX1" fmla="*/ 230644 w 286636"/>
                      <a:gd name="connsiteY1" fmla="*/ 1218599 h 2679352"/>
                      <a:gd name="connsiteX2" fmla="*/ 2459 w 286636"/>
                      <a:gd name="connsiteY2" fmla="*/ 2679352 h 2679352"/>
                      <a:gd name="connsiteX0" fmla="*/ 0 w 286636"/>
                      <a:gd name="connsiteY0" fmla="*/ 0 h 2626137"/>
                      <a:gd name="connsiteX1" fmla="*/ 230644 w 286636"/>
                      <a:gd name="connsiteY1" fmla="*/ 1218599 h 2626137"/>
                      <a:gd name="connsiteX2" fmla="*/ 2459 w 286636"/>
                      <a:gd name="connsiteY2" fmla="*/ 2626137 h 2626137"/>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301356"/>
                      <a:gd name="connsiteY0" fmla="*/ 19736 h 2645873"/>
                      <a:gd name="connsiteX1" fmla="*/ 230644 w 301356"/>
                      <a:gd name="connsiteY1" fmla="*/ 1238335 h 2645873"/>
                      <a:gd name="connsiteX2" fmla="*/ 2459 w 301356"/>
                      <a:gd name="connsiteY2" fmla="*/ 2645873 h 2645873"/>
                      <a:gd name="connsiteX0" fmla="*/ 0 w 281434"/>
                      <a:gd name="connsiteY0" fmla="*/ 0 h 2626137"/>
                      <a:gd name="connsiteX1" fmla="*/ 230644 w 281434"/>
                      <a:gd name="connsiteY1" fmla="*/ 1218599 h 2626137"/>
                      <a:gd name="connsiteX2" fmla="*/ 2459 w 281434"/>
                      <a:gd name="connsiteY2" fmla="*/ 2626137 h 2626137"/>
                      <a:gd name="connsiteX0" fmla="*/ 0 w 281434"/>
                      <a:gd name="connsiteY0" fmla="*/ 0 h 2626137"/>
                      <a:gd name="connsiteX1" fmla="*/ 230644 w 281434"/>
                      <a:gd name="connsiteY1" fmla="*/ 1218599 h 2626137"/>
                      <a:gd name="connsiteX2" fmla="*/ 2459 w 281434"/>
                      <a:gd name="connsiteY2" fmla="*/ 2626137 h 2626137"/>
                      <a:gd name="connsiteX0" fmla="*/ 0 w 276479"/>
                      <a:gd name="connsiteY0" fmla="*/ 0 h 2626137"/>
                      <a:gd name="connsiteX1" fmla="*/ 230644 w 276479"/>
                      <a:gd name="connsiteY1" fmla="*/ 1218599 h 2626137"/>
                      <a:gd name="connsiteX2" fmla="*/ 2459 w 276479"/>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61243"/>
                      <a:gd name="connsiteY0" fmla="*/ 0 h 2626137"/>
                      <a:gd name="connsiteX1" fmla="*/ 230644 w 261243"/>
                      <a:gd name="connsiteY1" fmla="*/ 1218599 h 2626137"/>
                      <a:gd name="connsiteX2" fmla="*/ 2459 w 261243"/>
                      <a:gd name="connsiteY2" fmla="*/ 2626137 h 2626137"/>
                      <a:gd name="connsiteX0" fmla="*/ 0 w 230783"/>
                      <a:gd name="connsiteY0" fmla="*/ 0 h 2626137"/>
                      <a:gd name="connsiteX1" fmla="*/ 230644 w 230783"/>
                      <a:gd name="connsiteY1" fmla="*/ 1218599 h 2626137"/>
                      <a:gd name="connsiteX2" fmla="*/ 2459 w 230783"/>
                      <a:gd name="connsiteY2" fmla="*/ 2626137 h 2626137"/>
                    </a:gdLst>
                    <a:ahLst/>
                    <a:cxnLst>
                      <a:cxn ang="0">
                        <a:pos x="connsiteX0" y="connsiteY0"/>
                      </a:cxn>
                      <a:cxn ang="0">
                        <a:pos x="connsiteX1" y="connsiteY1"/>
                      </a:cxn>
                      <a:cxn ang="0">
                        <a:pos x="connsiteX2" y="connsiteY2"/>
                      </a:cxn>
                    </a:cxnLst>
                    <a:rect l="l" t="t" r="r" b="b"/>
                    <a:pathLst>
                      <a:path w="230783" h="2626137">
                        <a:moveTo>
                          <a:pt x="0" y="0"/>
                        </a:moveTo>
                        <a:cubicBezTo>
                          <a:pt x="220425" y="242693"/>
                          <a:pt x="225328" y="763171"/>
                          <a:pt x="230644" y="1218599"/>
                        </a:cubicBezTo>
                        <a:cubicBezTo>
                          <a:pt x="230783" y="1655911"/>
                          <a:pt x="208895" y="2405701"/>
                          <a:pt x="2459" y="2626137"/>
                        </a:cubicBezTo>
                      </a:path>
                    </a:pathLst>
                  </a:custGeom>
                  <a:noFill/>
                  <a:ln w="9525"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grpSp>
        </p:grpSp>
        <p:sp>
          <p:nvSpPr>
            <p:cNvPr id="14" name="Down Arrow 13"/>
            <p:cNvSpPr/>
            <p:nvPr/>
          </p:nvSpPr>
          <p:spPr bwMode="auto">
            <a:xfrm>
              <a:off x="54483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 name="Down Arrow 14"/>
            <p:cNvSpPr/>
            <p:nvPr/>
          </p:nvSpPr>
          <p:spPr bwMode="auto">
            <a:xfrm>
              <a:off x="7200900" y="3871913"/>
              <a:ext cx="285750" cy="428625"/>
            </a:xfrm>
            <a:prstGeom prst="downArrow">
              <a:avLst/>
            </a:prstGeom>
            <a:solidFill>
              <a:schemeClr val="accent3"/>
            </a:solidFill>
            <a:ln w="9525"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46" name="TextBox 45"/>
          <p:cNvSpPr txBox="1"/>
          <p:nvPr/>
        </p:nvSpPr>
        <p:spPr>
          <a:xfrm>
            <a:off x="6772838" y="6457890"/>
            <a:ext cx="2371162" cy="400110"/>
          </a:xfrm>
          <a:prstGeom prst="rect">
            <a:avLst/>
          </a:prstGeom>
          <a:noFill/>
        </p:spPr>
        <p:txBody>
          <a:bodyPr wrap="none" rtlCol="0">
            <a:spAutoFit/>
          </a:bodyPr>
          <a:lstStyle/>
          <a:p>
            <a:r>
              <a:rPr lang="en-US" sz="2000" b="0" dirty="0"/>
              <a:t>* Edge of knowledge</a:t>
            </a:r>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4" name="Rectangle 169 1"/>
          <p:cNvSpPr>
            <a:spLocks noChangeArrowheads="1"/>
          </p:cNvSpPr>
          <p:nvPr/>
        </p:nvSpPr>
        <p:spPr bwMode="auto">
          <a:xfrm flipV="1">
            <a:off x="4662436" y="4435695"/>
            <a:ext cx="1322388"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4" name="Rectangle 169 2"/>
          <p:cNvSpPr>
            <a:spLocks noChangeArrowheads="1"/>
          </p:cNvSpPr>
          <p:nvPr/>
        </p:nvSpPr>
        <p:spPr bwMode="auto">
          <a:xfrm flipV="1">
            <a:off x="5170436" y="5507257"/>
            <a:ext cx="8255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2" name="Rectangle 11 1"/>
          <p:cNvSpPr>
            <a:spLocks noChangeArrowheads="1"/>
          </p:cNvSpPr>
          <p:nvPr/>
        </p:nvSpPr>
        <p:spPr bwMode="auto">
          <a:xfrm flipH="1">
            <a:off x="5271782" y="1562986"/>
            <a:ext cx="64008" cy="3118771"/>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5" name="Rectangle 11 2"/>
          <p:cNvSpPr>
            <a:spLocks noChangeArrowheads="1"/>
          </p:cNvSpPr>
          <p:nvPr/>
        </p:nvSpPr>
        <p:spPr bwMode="auto">
          <a:xfrm flipH="1">
            <a:off x="4245477" y="1541721"/>
            <a:ext cx="62392" cy="352421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 name="Rectangle 11 3"/>
          <p:cNvSpPr>
            <a:spLocks noChangeArrowheads="1"/>
          </p:cNvSpPr>
          <p:nvPr/>
        </p:nvSpPr>
        <p:spPr bwMode="auto">
          <a:xfrm flipH="1">
            <a:off x="4019244" y="1573619"/>
            <a:ext cx="64008" cy="4219389"/>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8" name="Rectangle 11 4"/>
          <p:cNvSpPr>
            <a:spLocks noChangeArrowheads="1"/>
          </p:cNvSpPr>
          <p:nvPr/>
        </p:nvSpPr>
        <p:spPr bwMode="auto">
          <a:xfrm flipH="1">
            <a:off x="3787723" y="1520457"/>
            <a:ext cx="63979" cy="4993276"/>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3" name="Rectangle 32 1"/>
          <p:cNvSpPr/>
          <p:nvPr/>
        </p:nvSpPr>
        <p:spPr bwMode="auto">
          <a:xfrm>
            <a:off x="3709936" y="1304362"/>
            <a:ext cx="952500" cy="215900"/>
          </a:xfrm>
          <a:prstGeom prst="rect">
            <a:avLst/>
          </a:prstGeom>
          <a:solidFill>
            <a:srgbClr val="3399FF"/>
          </a:solidFill>
          <a:ln>
            <a:solidFill>
              <a:srgbClr val="3399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9" name="Straight Connector 8"/>
          <p:cNvCxnSpPr/>
          <p:nvPr/>
        </p:nvCxnSpPr>
        <p:spPr bwMode="auto">
          <a:xfrm>
            <a:off x="3709936" y="1535452"/>
            <a:ext cx="17780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bwMode="auto">
          <a:xfrm>
            <a:off x="37543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 name="Rectangle 14 1"/>
          <p:cNvSpPr/>
          <p:nvPr/>
        </p:nvSpPr>
        <p:spPr bwMode="auto">
          <a:xfrm>
            <a:off x="3982986"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8" name="Rectangle 17 1"/>
          <p:cNvSpPr/>
          <p:nvPr/>
        </p:nvSpPr>
        <p:spPr bwMode="auto">
          <a:xfrm>
            <a:off x="4208411" y="1506986"/>
            <a:ext cx="13652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cxnSp>
        <p:nvCxnSpPr>
          <p:cNvPr id="6172" name="Straight Connector 6 1"/>
          <p:cNvCxnSpPr>
            <a:cxnSpLocks noChangeShapeType="1"/>
          </p:cNvCxnSpPr>
          <p:nvPr/>
        </p:nvCxnSpPr>
        <p:spPr bwMode="auto">
          <a:xfrm>
            <a:off x="5487936" y="790752"/>
            <a:ext cx="0" cy="745385"/>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 name="Rectangle 13"/>
          <p:cNvSpPr/>
          <p:nvPr/>
        </p:nvSpPr>
        <p:spPr bwMode="auto">
          <a:xfrm>
            <a:off x="4020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 name="Rectangle 16 1"/>
          <p:cNvSpPr/>
          <p:nvPr/>
        </p:nvSpPr>
        <p:spPr bwMode="auto">
          <a:xfrm>
            <a:off x="424571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0" name="Rectangle 19"/>
          <p:cNvSpPr/>
          <p:nvPr/>
        </p:nvSpPr>
        <p:spPr bwMode="auto">
          <a:xfrm>
            <a:off x="4473524"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25" name="Rectangle 169 3"/>
          <p:cNvSpPr>
            <a:spLocks noChangeArrowheads="1"/>
          </p:cNvSpPr>
          <p:nvPr/>
        </p:nvSpPr>
        <p:spPr bwMode="auto">
          <a:xfrm flipV="1">
            <a:off x="3959174" y="6639145"/>
            <a:ext cx="2036763" cy="63500"/>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6" name="Rectangle 169 4"/>
          <p:cNvSpPr>
            <a:spLocks noChangeArrowheads="1"/>
          </p:cNvSpPr>
          <p:nvPr/>
        </p:nvSpPr>
        <p:spPr bwMode="auto">
          <a:xfrm flipV="1">
            <a:off x="4217936" y="5905720"/>
            <a:ext cx="17668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4" name="Block Arc 44 1"/>
          <p:cNvSpPr>
            <a:spLocks/>
          </p:cNvSpPr>
          <p:nvPr/>
        </p:nvSpPr>
        <p:spPr bwMode="auto">
          <a:xfrm rot="16200000">
            <a:off x="4006799" y="5543770"/>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7" name="Rectangle 169 5"/>
          <p:cNvSpPr>
            <a:spLocks noChangeArrowheads="1"/>
          </p:cNvSpPr>
          <p:nvPr/>
        </p:nvSpPr>
        <p:spPr bwMode="auto">
          <a:xfrm flipV="1">
            <a:off x="4408436" y="5129432"/>
            <a:ext cx="1576388"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196" name="Block Arc 44 2"/>
          <p:cNvSpPr>
            <a:spLocks/>
          </p:cNvSpPr>
          <p:nvPr/>
        </p:nvSpPr>
        <p:spPr bwMode="auto">
          <a:xfrm rot="16200000">
            <a:off x="4233811" y="4778595"/>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29" name="Rectangle 11 5"/>
          <p:cNvSpPr>
            <a:spLocks noChangeArrowheads="1"/>
          </p:cNvSpPr>
          <p:nvPr/>
        </p:nvSpPr>
        <p:spPr bwMode="auto">
          <a:xfrm flipH="1">
            <a:off x="4472476" y="1562986"/>
            <a:ext cx="64008" cy="274729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21" name="Rectangle 20 1"/>
          <p:cNvSpPr/>
          <p:nvPr/>
        </p:nvSpPr>
        <p:spPr bwMode="auto">
          <a:xfrm>
            <a:off x="4437011" y="1506986"/>
            <a:ext cx="134938"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03" name="Block Arc 44 3"/>
          <p:cNvSpPr>
            <a:spLocks/>
          </p:cNvSpPr>
          <p:nvPr/>
        </p:nvSpPr>
        <p:spPr bwMode="auto">
          <a:xfrm rot="16200000">
            <a:off x="4456061" y="4076920"/>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30" name="Rectangle 169 6"/>
          <p:cNvSpPr>
            <a:spLocks noChangeArrowheads="1"/>
          </p:cNvSpPr>
          <p:nvPr/>
        </p:nvSpPr>
        <p:spPr bwMode="auto">
          <a:xfrm flipV="1">
            <a:off x="4949774" y="6261320"/>
            <a:ext cx="103505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6" name="Rectangle 11 6"/>
          <p:cNvSpPr>
            <a:spLocks noChangeArrowheads="1"/>
          </p:cNvSpPr>
          <p:nvPr/>
        </p:nvSpPr>
        <p:spPr bwMode="auto">
          <a:xfrm flipH="1">
            <a:off x="5035794" y="1562986"/>
            <a:ext cx="62909" cy="3817272"/>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14338" name="Rectangle 11 7"/>
          <p:cNvSpPr>
            <a:spLocks noChangeArrowheads="1"/>
          </p:cNvSpPr>
          <p:nvPr/>
        </p:nvSpPr>
        <p:spPr bwMode="auto">
          <a:xfrm flipH="1">
            <a:off x="4797119" y="1552353"/>
            <a:ext cx="64008" cy="4683567"/>
          </a:xfrm>
          <a:prstGeom prst="rect">
            <a:avLst/>
          </a:prstGeom>
          <a:solidFill>
            <a:schemeClr val="accent3"/>
          </a:solidFill>
          <a:ln w="6350" algn="ctr">
            <a:solidFill>
              <a:schemeClr val="tx1"/>
            </a:solidFill>
            <a:miter lim="800000"/>
            <a:headEnd/>
            <a:tailEnd/>
          </a:ln>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7" name="Block Arc 44 4"/>
          <p:cNvSpPr>
            <a:spLocks/>
          </p:cNvSpPr>
          <p:nvPr/>
        </p:nvSpPr>
        <p:spPr bwMode="auto">
          <a:xfrm rot="16200000">
            <a:off x="5018036" y="514848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339" name="Rectangle 169 7"/>
          <p:cNvSpPr>
            <a:spLocks noChangeArrowheads="1"/>
          </p:cNvSpPr>
          <p:nvPr/>
        </p:nvSpPr>
        <p:spPr bwMode="auto">
          <a:xfrm flipV="1">
            <a:off x="5360936" y="4781770"/>
            <a:ext cx="635000" cy="61913"/>
          </a:xfrm>
          <a:prstGeom prst="rect">
            <a:avLst/>
          </a:prstGeom>
          <a:solidFill>
            <a:schemeClr val="accent3"/>
          </a:solidFill>
          <a:ln w="12700" algn="ctr">
            <a:solidFill>
              <a:schemeClr val="tx1"/>
            </a:solidFill>
            <a:miter lim="800000"/>
            <a:headEnd/>
            <a:tailEnd/>
          </a:ln>
        </p:spPr>
        <p:txBody>
          <a:bodyPr rot="10800000"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6209" name="Block Arc 44 5"/>
          <p:cNvSpPr>
            <a:spLocks/>
          </p:cNvSpPr>
          <p:nvPr/>
        </p:nvSpPr>
        <p:spPr bwMode="auto">
          <a:xfrm rot="16200000">
            <a:off x="5260924" y="4430932"/>
            <a:ext cx="438150" cy="447675"/>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6210" name="Block Arc 44 6 1"/>
          <p:cNvSpPr>
            <a:spLocks/>
          </p:cNvSpPr>
          <p:nvPr/>
        </p:nvSpPr>
        <p:spPr bwMode="auto">
          <a:xfrm rot="16200000">
            <a:off x="4759274" y="5913657"/>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1" name="Rectangle 14 2"/>
          <p:cNvSpPr/>
          <p:nvPr/>
        </p:nvSpPr>
        <p:spPr bwMode="auto">
          <a:xfrm>
            <a:off x="4757686"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31" name="Rectangle 17 2"/>
          <p:cNvSpPr/>
          <p:nvPr/>
        </p:nvSpPr>
        <p:spPr bwMode="auto">
          <a:xfrm>
            <a:off x="4995811"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37" name="Rectangle 20 2"/>
          <p:cNvSpPr/>
          <p:nvPr/>
        </p:nvSpPr>
        <p:spPr bwMode="auto">
          <a:xfrm>
            <a:off x="5232349" y="1506986"/>
            <a:ext cx="142875" cy="90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6214" name="Line 70 1"/>
          <p:cNvSpPr>
            <a:spLocks noChangeShapeType="1"/>
          </p:cNvSpPr>
          <p:nvPr/>
        </p:nvSpPr>
        <p:spPr bwMode="auto">
          <a:xfrm>
            <a:off x="3795661" y="2364812"/>
            <a:ext cx="0" cy="381000"/>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grpSp>
        <p:nvGrpSpPr>
          <p:cNvPr id="7" name="Group 130"/>
          <p:cNvGrpSpPr/>
          <p:nvPr/>
        </p:nvGrpSpPr>
        <p:grpSpPr>
          <a:xfrm>
            <a:off x="3709936" y="215914"/>
            <a:ext cx="952500" cy="1316736"/>
            <a:chOff x="2590800" y="545537"/>
            <a:chExt cx="952500" cy="990600"/>
          </a:xfrm>
        </p:grpSpPr>
        <p:cxnSp>
          <p:nvCxnSpPr>
            <p:cNvPr id="6167" name="Straight Connector 6 2"/>
            <p:cNvCxnSpPr>
              <a:cxnSpLocks noChangeShapeType="1"/>
            </p:cNvCxnSpPr>
            <p:nvPr/>
          </p:nvCxnSpPr>
          <p:spPr bwMode="auto">
            <a:xfrm>
              <a:off x="35433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6226" name="Straight Connector 4 1"/>
            <p:cNvCxnSpPr>
              <a:cxnSpLocks noChangeShapeType="1"/>
            </p:cNvCxnSpPr>
            <p:nvPr/>
          </p:nvCxnSpPr>
          <p:spPr bwMode="auto">
            <a:xfrm>
              <a:off x="2590800" y="545537"/>
              <a:ext cx="0" cy="990600"/>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sp>
        <p:nvSpPr>
          <p:cNvPr id="98" name="Rectangle 97"/>
          <p:cNvSpPr/>
          <p:nvPr/>
        </p:nvSpPr>
        <p:spPr bwMode="auto">
          <a:xfrm>
            <a:off x="4023816" y="1294075"/>
            <a:ext cx="54864" cy="6126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0" name="Rectangle 99"/>
          <p:cNvSpPr/>
          <p:nvPr/>
        </p:nvSpPr>
        <p:spPr bwMode="auto">
          <a:xfrm>
            <a:off x="4249241" y="1294075"/>
            <a:ext cx="54864" cy="12161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1" name="Rectangle 100"/>
          <p:cNvSpPr/>
          <p:nvPr/>
        </p:nvSpPr>
        <p:spPr bwMode="auto">
          <a:xfrm>
            <a:off x="4477048" y="1294075"/>
            <a:ext cx="54864" cy="18288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2" name="Rectangle 101"/>
          <p:cNvSpPr/>
          <p:nvPr/>
        </p:nvSpPr>
        <p:spPr bwMode="auto">
          <a:xfrm>
            <a:off x="4801691" y="1294076"/>
            <a:ext cx="54864" cy="301752"/>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5" name="Rectangle 104"/>
          <p:cNvSpPr/>
          <p:nvPr/>
        </p:nvSpPr>
        <p:spPr bwMode="auto">
          <a:xfrm>
            <a:off x="5039816" y="1294075"/>
            <a:ext cx="54864" cy="914400"/>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107" name="Rectangle 106"/>
          <p:cNvSpPr/>
          <p:nvPr/>
        </p:nvSpPr>
        <p:spPr bwMode="auto">
          <a:xfrm>
            <a:off x="5276354" y="1294075"/>
            <a:ext cx="54864" cy="1527048"/>
          </a:xfrm>
          <a:prstGeom prst="rect">
            <a:avLst/>
          </a:prstGeom>
          <a:solidFill>
            <a:schemeClr val="bg1"/>
          </a:solidFill>
          <a:ln w="12700" cap="flat" cmpd="sng" algn="ctr">
            <a:no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a:spcBef>
                <a:spcPct val="50000"/>
              </a:spcBef>
            </a:pPr>
            <a:endParaRPr lang="en-US" b="0">
              <a:solidFill>
                <a:srgbClr val="000000"/>
              </a:solidFill>
            </a:endParaRPr>
          </a:p>
        </p:txBody>
      </p:sp>
      <p:sp>
        <p:nvSpPr>
          <p:cNvPr id="2" name="Rectangle 32 2"/>
          <p:cNvSpPr/>
          <p:nvPr/>
        </p:nvSpPr>
        <p:spPr bwMode="auto">
          <a:xfrm>
            <a:off x="5995936" y="3575257"/>
            <a:ext cx="1262063" cy="3112622"/>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1" name="Rectangle 150"/>
          <p:cNvSpPr>
            <a:spLocks noChangeArrowheads="1"/>
          </p:cNvSpPr>
          <p:nvPr/>
        </p:nvSpPr>
        <p:spPr bwMode="auto">
          <a:xfrm>
            <a:off x="5999111" y="3916218"/>
            <a:ext cx="1262063" cy="2743200"/>
          </a:xfrm>
          <a:prstGeom prst="rect">
            <a:avLst/>
          </a:prstGeom>
          <a:blipFill dpi="0" rotWithShape="1">
            <a:blip r:embed="rId9" cstate="print">
              <a:alphaModFix amt="70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rgbClr val="FFFFFF"/>
              </a:solidFill>
              <a:latin typeface="Times New Roman"/>
            </a:endParaRPr>
          </a:p>
        </p:txBody>
      </p:sp>
      <p:sp>
        <p:nvSpPr>
          <p:cNvPr id="74" name="Can 78 1"/>
          <p:cNvSpPr>
            <a:spLocks noChangeArrowheads="1"/>
          </p:cNvSpPr>
          <p:nvPr/>
        </p:nvSpPr>
        <p:spPr bwMode="auto">
          <a:xfrm rot="5400000">
            <a:off x="6572199"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2"/>
          <p:cNvSpPr>
            <a:spLocks noChangeArrowheads="1"/>
          </p:cNvSpPr>
          <p:nvPr/>
        </p:nvSpPr>
        <p:spPr bwMode="auto">
          <a:xfrm rot="5400000">
            <a:off x="6573786"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3"/>
          <p:cNvSpPr>
            <a:spLocks noChangeArrowheads="1"/>
          </p:cNvSpPr>
          <p:nvPr/>
        </p:nvSpPr>
        <p:spPr bwMode="auto">
          <a:xfrm rot="5400000">
            <a:off x="6573786"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9" name="Can 78 4"/>
          <p:cNvSpPr>
            <a:spLocks noChangeArrowheads="1"/>
          </p:cNvSpPr>
          <p:nvPr/>
        </p:nvSpPr>
        <p:spPr bwMode="auto">
          <a:xfrm rot="5400000">
            <a:off x="6572199"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Can 78 5"/>
          <p:cNvSpPr>
            <a:spLocks noChangeArrowheads="1"/>
          </p:cNvSpPr>
          <p:nvPr/>
        </p:nvSpPr>
        <p:spPr bwMode="auto">
          <a:xfrm rot="5400000">
            <a:off x="6572199"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Can 78 6"/>
          <p:cNvSpPr>
            <a:spLocks noChangeArrowheads="1"/>
          </p:cNvSpPr>
          <p:nvPr/>
        </p:nvSpPr>
        <p:spPr bwMode="auto">
          <a:xfrm rot="5400000">
            <a:off x="6573786"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Can 78 7"/>
          <p:cNvSpPr>
            <a:spLocks noChangeArrowheads="1"/>
          </p:cNvSpPr>
          <p:nvPr/>
        </p:nvSpPr>
        <p:spPr bwMode="auto">
          <a:xfrm rot="5400000">
            <a:off x="6572199"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1"/>
          <p:cNvSpPr>
            <a:spLocks noChangeArrowheads="1"/>
          </p:cNvSpPr>
          <p:nvPr/>
        </p:nvSpPr>
        <p:spPr bwMode="auto">
          <a:xfrm rot="10800000">
            <a:off x="6553149"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0" name="Down Arrow 67 2"/>
          <p:cNvSpPr>
            <a:spLocks noChangeArrowheads="1"/>
          </p:cNvSpPr>
          <p:nvPr/>
        </p:nvSpPr>
        <p:spPr bwMode="auto">
          <a:xfrm rot="10800000">
            <a:off x="6549974"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1" name="Down Arrow 67 3"/>
          <p:cNvSpPr>
            <a:spLocks noChangeArrowheads="1"/>
          </p:cNvSpPr>
          <p:nvPr/>
        </p:nvSpPr>
        <p:spPr bwMode="auto">
          <a:xfrm rot="10800000">
            <a:off x="6549974"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2" name="Down Arrow 67 4"/>
          <p:cNvSpPr>
            <a:spLocks noChangeArrowheads="1"/>
          </p:cNvSpPr>
          <p:nvPr/>
        </p:nvSpPr>
        <p:spPr bwMode="auto">
          <a:xfrm rot="10800000">
            <a:off x="6553149"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3" name="Down Arrow 67 5"/>
          <p:cNvSpPr>
            <a:spLocks noChangeArrowheads="1"/>
          </p:cNvSpPr>
          <p:nvPr/>
        </p:nvSpPr>
        <p:spPr bwMode="auto">
          <a:xfrm rot="10800000">
            <a:off x="6545211"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344" name="Down Arrow 67 6"/>
          <p:cNvSpPr>
            <a:spLocks noChangeArrowheads="1"/>
          </p:cNvSpPr>
          <p:nvPr/>
        </p:nvSpPr>
        <p:spPr bwMode="auto">
          <a:xfrm rot="10800000">
            <a:off x="6551561"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91" name="Rectangle 90"/>
          <p:cNvSpPr/>
          <p:nvPr/>
        </p:nvSpPr>
        <p:spPr bwMode="auto">
          <a:xfrm>
            <a:off x="6017764" y="3710304"/>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4347" name="U-Turn Arrow 14346"/>
          <p:cNvSpPr/>
          <p:nvPr/>
        </p:nvSpPr>
        <p:spPr bwMode="auto">
          <a:xfrm>
            <a:off x="6043560" y="3628133"/>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4" name="U-Turn Arrow 93"/>
          <p:cNvSpPr/>
          <p:nvPr/>
        </p:nvSpPr>
        <p:spPr bwMode="auto">
          <a:xfrm>
            <a:off x="6303909" y="3647501"/>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5" name="U-Turn Arrow 94"/>
          <p:cNvSpPr/>
          <p:nvPr/>
        </p:nvSpPr>
        <p:spPr bwMode="auto">
          <a:xfrm>
            <a:off x="6767300"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sp>
        <p:nvSpPr>
          <p:cNvPr id="96" name="U-Turn Arrow 95"/>
          <p:cNvSpPr/>
          <p:nvPr/>
        </p:nvSpPr>
        <p:spPr bwMode="auto">
          <a:xfrm>
            <a:off x="7067101" y="3656709"/>
            <a:ext cx="209551" cy="407513"/>
          </a:xfrm>
          <a:prstGeom prst="uturnArrow">
            <a:avLst>
              <a:gd name="adj1" fmla="val 20759"/>
              <a:gd name="adj2" fmla="val 25000"/>
              <a:gd name="adj3" fmla="val 38334"/>
              <a:gd name="adj4" fmla="val 20759"/>
              <a:gd name="adj5" fmla="val 40801"/>
            </a:avLst>
          </a:prstGeom>
          <a:solidFill>
            <a:srgbClr val="217D21"/>
          </a:solidFill>
          <a:ln w="9525" cap="flat" cmpd="sng" algn="ctr">
            <a:solidFill>
              <a:srgbClr val="92D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800" b="0">
              <a:solidFill>
                <a:srgbClr val="000000"/>
              </a:solidFill>
              <a:latin typeface="Arial" charset="0"/>
            </a:endParaRPr>
          </a:p>
        </p:txBody>
      </p:sp>
      <p:grpSp>
        <p:nvGrpSpPr>
          <p:cNvPr id="176" name="Group 175"/>
          <p:cNvGrpSpPr/>
          <p:nvPr/>
        </p:nvGrpSpPr>
        <p:grpSpPr>
          <a:xfrm>
            <a:off x="7349440" y="450376"/>
            <a:ext cx="181299" cy="474888"/>
            <a:chOff x="7464374" y="280739"/>
            <a:chExt cx="246062" cy="644525"/>
          </a:xfrm>
        </p:grpSpPr>
        <p:grpSp>
          <p:nvGrpSpPr>
            <p:cNvPr id="175" name="Group 174"/>
            <p:cNvGrpSpPr/>
            <p:nvPr/>
          </p:nvGrpSpPr>
          <p:grpSpPr>
            <a:xfrm>
              <a:off x="7545336" y="695077"/>
              <a:ext cx="84137" cy="230187"/>
              <a:chOff x="7546924" y="695077"/>
              <a:chExt cx="84137" cy="230187"/>
            </a:xfrm>
          </p:grpSpPr>
          <p:sp>
            <p:nvSpPr>
              <p:cNvPr id="110" name="Line 53"/>
              <p:cNvSpPr>
                <a:spLocks noChangeShapeType="1"/>
              </p:cNvSpPr>
              <p:nvPr/>
            </p:nvSpPr>
            <p:spPr bwMode="auto">
              <a:xfrm>
                <a:off x="7546924"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3" name="Line 54"/>
              <p:cNvSpPr>
                <a:spLocks noChangeShapeType="1"/>
              </p:cNvSpPr>
              <p:nvPr/>
            </p:nvSpPr>
            <p:spPr bwMode="auto">
              <a:xfrm>
                <a:off x="7631061"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grpSp>
          <p:nvGrpSpPr>
            <p:cNvPr id="174" name="Group 173"/>
            <p:cNvGrpSpPr/>
            <p:nvPr/>
          </p:nvGrpSpPr>
          <p:grpSpPr>
            <a:xfrm>
              <a:off x="7545336" y="280739"/>
              <a:ext cx="84137" cy="230188"/>
              <a:chOff x="7562799" y="280739"/>
              <a:chExt cx="84137" cy="230188"/>
            </a:xfrm>
          </p:grpSpPr>
          <p:sp>
            <p:nvSpPr>
              <p:cNvPr id="114" name="Line 56"/>
              <p:cNvSpPr>
                <a:spLocks noChangeShapeType="1"/>
              </p:cNvSpPr>
              <p:nvPr/>
            </p:nvSpPr>
            <p:spPr bwMode="auto">
              <a:xfrm>
                <a:off x="7562799"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5" name="Line 57"/>
              <p:cNvSpPr>
                <a:spLocks noChangeShapeType="1"/>
              </p:cNvSpPr>
              <p:nvPr/>
            </p:nvSpPr>
            <p:spPr bwMode="auto">
              <a:xfrm>
                <a:off x="7646936"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6" name="Oval 55 1"/>
            <p:cNvSpPr>
              <a:spLocks noChangeArrowheads="1"/>
            </p:cNvSpPr>
            <p:nvPr/>
          </p:nvSpPr>
          <p:spPr bwMode="auto">
            <a:xfrm rot="5400000">
              <a:off x="7452467"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solidFill>
                  <a:srgbClr val="000000"/>
                </a:solidFill>
                <a:latin typeface="Calibri" pitchFamily="34" charset="0"/>
              </a:endParaRPr>
            </a:p>
          </p:txBody>
        </p:sp>
        <p:sp>
          <p:nvSpPr>
            <p:cNvPr id="117" name="Line 58 1"/>
            <p:cNvSpPr>
              <a:spLocks noChangeShapeType="1"/>
            </p:cNvSpPr>
            <p:nvPr/>
          </p:nvSpPr>
          <p:spPr bwMode="auto">
            <a:xfrm rot="5400000" flipH="1">
              <a:off x="7585817"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sp>
          <p:nvSpPr>
            <p:cNvPr id="118" name="Line 59 1"/>
            <p:cNvSpPr>
              <a:spLocks noChangeShapeType="1"/>
            </p:cNvSpPr>
            <p:nvPr/>
          </p:nvSpPr>
          <p:spPr bwMode="auto">
            <a:xfrm rot="5400000" flipH="1">
              <a:off x="7585817"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solidFill>
                  <a:srgbClr val="000000"/>
                </a:solidFill>
              </a:endParaRPr>
            </a:p>
          </p:txBody>
        </p:sp>
      </p:grpSp>
      <p:sp>
        <p:nvSpPr>
          <p:cNvPr id="119" name="Block Arc 44 7"/>
          <p:cNvSpPr>
            <a:spLocks/>
          </p:cNvSpPr>
          <p:nvPr/>
        </p:nvSpPr>
        <p:spPr bwMode="auto">
          <a:xfrm flipH="1">
            <a:off x="7440088" y="103830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grpSp>
        <p:nvGrpSpPr>
          <p:cNvPr id="64" name="Group 131"/>
          <p:cNvGrpSpPr/>
          <p:nvPr/>
        </p:nvGrpSpPr>
        <p:grpSpPr>
          <a:xfrm>
            <a:off x="5995936" y="170124"/>
            <a:ext cx="1270000" cy="6537960"/>
            <a:chOff x="4876800" y="1729007"/>
            <a:chExt cx="1270000" cy="4973638"/>
          </a:xfrm>
        </p:grpSpPr>
        <p:cxnSp>
          <p:nvCxnSpPr>
            <p:cNvPr id="133" name="Straight Connector 4 2"/>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Straight Connector 4 3"/>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135" name="Straight Connector 134"/>
          <p:cNvCxnSpPr/>
          <p:nvPr/>
        </p:nvCxnSpPr>
        <p:spPr bwMode="auto">
          <a:xfrm>
            <a:off x="6059282" y="3569520"/>
            <a:ext cx="2881745" cy="15236"/>
          </a:xfrm>
          <a:prstGeom prst="line">
            <a:avLst/>
          </a:prstGeom>
          <a:noFill/>
          <a:ln w="12700" cap="flat" cmpd="sng" algn="ctr">
            <a:solidFill>
              <a:schemeClr val="accent2"/>
            </a:solidFill>
            <a:prstDash val="sysDash"/>
            <a:round/>
            <a:headEnd type="none" w="lg" len="med"/>
            <a:tailEnd type="none" w="lg" len="med"/>
          </a:ln>
          <a:effectLst/>
        </p:spPr>
      </p:cxnSp>
      <p:sp>
        <p:nvSpPr>
          <p:cNvPr id="152" name="Rectangle 151"/>
          <p:cNvSpPr/>
          <p:nvPr/>
        </p:nvSpPr>
        <p:spPr bwMode="auto">
          <a:xfrm>
            <a:off x="7783830"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4" name="Rectangle 153"/>
          <p:cNvSpPr/>
          <p:nvPr/>
        </p:nvSpPr>
        <p:spPr bwMode="auto">
          <a:xfrm>
            <a:off x="8887217" y="3835266"/>
            <a:ext cx="107620" cy="2645090"/>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58" name="Block Arc 44 8"/>
          <p:cNvSpPr>
            <a:spLocks/>
          </p:cNvSpPr>
          <p:nvPr/>
        </p:nvSpPr>
        <p:spPr bwMode="auto">
          <a:xfrm rot="16200000">
            <a:off x="7782856" y="6256626"/>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12" name="Straight Connector 111"/>
          <p:cNvCxnSpPr>
            <a:stCxn id="22" idx="3"/>
          </p:cNvCxnSpPr>
          <p:nvPr/>
        </p:nvCxnSpPr>
        <p:spPr bwMode="auto">
          <a:xfrm flipH="1">
            <a:off x="1419387" y="4461890"/>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0" name="Straight Connector 119"/>
          <p:cNvCxnSpPr/>
          <p:nvPr/>
        </p:nvCxnSpPr>
        <p:spPr bwMode="auto">
          <a:xfrm flipH="1">
            <a:off x="1462605" y="6675102"/>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4" name="Straight Connector 123"/>
          <p:cNvCxnSpPr/>
          <p:nvPr/>
        </p:nvCxnSpPr>
        <p:spPr bwMode="auto">
          <a:xfrm flipH="1">
            <a:off x="1399489" y="3915124"/>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27" name="Straight Connector 126"/>
          <p:cNvCxnSpPr/>
          <p:nvPr/>
        </p:nvCxnSpPr>
        <p:spPr bwMode="auto">
          <a:xfrm flipH="1">
            <a:off x="1399489" y="3579335"/>
            <a:ext cx="4576550" cy="928"/>
          </a:xfrm>
          <a:prstGeom prst="line">
            <a:avLst/>
          </a:prstGeom>
          <a:noFill/>
          <a:ln w="12700" cap="flat" cmpd="sng" algn="ctr">
            <a:solidFill>
              <a:schemeClr val="bg2"/>
            </a:solidFill>
            <a:prstDash val="solid"/>
            <a:round/>
            <a:headEnd type="none" w="lg" len="med"/>
            <a:tailEnd type="none" w="lg" len="med"/>
          </a:ln>
          <a:effectLst/>
        </p:spPr>
      </p:cxnSp>
      <p:cxnSp>
        <p:nvCxnSpPr>
          <p:cNvPr id="130" name="Straight Connector 129"/>
          <p:cNvCxnSpPr/>
          <p:nvPr/>
        </p:nvCxnSpPr>
        <p:spPr bwMode="auto">
          <a:xfrm flipH="1">
            <a:off x="1478527" y="1301089"/>
            <a:ext cx="2301922" cy="0"/>
          </a:xfrm>
          <a:prstGeom prst="line">
            <a:avLst/>
          </a:prstGeom>
          <a:noFill/>
          <a:ln w="12700" cap="flat" cmpd="sng" algn="ctr">
            <a:solidFill>
              <a:schemeClr val="bg2"/>
            </a:solidFill>
            <a:prstDash val="solid"/>
            <a:round/>
            <a:headEnd type="none" w="lg" len="med"/>
            <a:tailEnd type="none" w="lg" len="med"/>
          </a:ln>
          <a:effectLst/>
        </p:spPr>
      </p:cxnSp>
      <p:grpSp>
        <p:nvGrpSpPr>
          <p:cNvPr id="150" name="Group 149"/>
          <p:cNvGrpSpPr/>
          <p:nvPr/>
        </p:nvGrpSpPr>
        <p:grpSpPr>
          <a:xfrm>
            <a:off x="1427330" y="1294075"/>
            <a:ext cx="846161" cy="2281638"/>
            <a:chOff x="1378424" y="1294075"/>
            <a:chExt cx="846161" cy="2281638"/>
          </a:xfrm>
        </p:grpSpPr>
        <p:cxnSp>
          <p:nvCxnSpPr>
            <p:cNvPr id="137" name="Straight Arrow Connector 136"/>
            <p:cNvCxnSpPr/>
            <p:nvPr/>
          </p:nvCxnSpPr>
          <p:spPr bwMode="auto">
            <a:xfrm>
              <a:off x="1651379" y="1294075"/>
              <a:ext cx="0" cy="2281638"/>
            </a:xfrm>
            <a:prstGeom prst="straightConnector1">
              <a:avLst/>
            </a:prstGeom>
            <a:noFill/>
            <a:ln w="12700" cap="flat" cmpd="sng" algn="ctr">
              <a:solidFill>
                <a:schemeClr val="bg2"/>
              </a:solidFill>
              <a:prstDash val="solid"/>
              <a:round/>
              <a:headEnd type="arrow" w="med" len="med"/>
              <a:tailEnd type="arrow" w="med" len="med"/>
            </a:ln>
            <a:effectLst/>
          </p:spPr>
        </p:cxnSp>
        <p:sp>
          <p:nvSpPr>
            <p:cNvPr id="148" name="Rectangle 147"/>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40" name="TextBox 139"/>
          <p:cNvSpPr txBox="1"/>
          <p:nvPr/>
        </p:nvSpPr>
        <p:spPr>
          <a:xfrm>
            <a:off x="231865" y="3666591"/>
            <a:ext cx="755335" cy="369332"/>
          </a:xfrm>
          <a:prstGeom prst="rect">
            <a:avLst/>
          </a:prstGeom>
          <a:noFill/>
        </p:spPr>
        <p:txBody>
          <a:bodyPr wrap="none" rtlCol="0">
            <a:spAutoFit/>
          </a:bodyPr>
          <a:lstStyle/>
          <a:p>
            <a:r>
              <a:rPr lang="en-US" sz="1800" b="0" dirty="0"/>
              <a:t>10 cm</a:t>
            </a:r>
          </a:p>
        </p:txBody>
      </p:sp>
      <p:cxnSp>
        <p:nvCxnSpPr>
          <p:cNvPr id="142" name="Straight Connector 141"/>
          <p:cNvCxnSpPr/>
          <p:nvPr/>
        </p:nvCxnSpPr>
        <p:spPr bwMode="auto">
          <a:xfrm flipH="1">
            <a:off x="1410288" y="891656"/>
            <a:ext cx="3243599" cy="0"/>
          </a:xfrm>
          <a:prstGeom prst="line">
            <a:avLst/>
          </a:prstGeom>
          <a:noFill/>
          <a:ln w="12700" cap="flat" cmpd="sng" algn="ctr">
            <a:solidFill>
              <a:schemeClr val="bg2"/>
            </a:solidFill>
            <a:prstDash val="solid"/>
            <a:round/>
            <a:headEnd type="none" w="lg" len="med"/>
            <a:tailEnd type="none" w="lg" len="med"/>
          </a:ln>
          <a:effectLst/>
        </p:spPr>
      </p:cxnSp>
      <p:cxnSp>
        <p:nvCxnSpPr>
          <p:cNvPr id="143" name="Straight Connector 142"/>
          <p:cNvCxnSpPr/>
          <p:nvPr/>
        </p:nvCxnSpPr>
        <p:spPr bwMode="auto">
          <a:xfrm flipH="1">
            <a:off x="1396640" y="345747"/>
            <a:ext cx="3284542" cy="0"/>
          </a:xfrm>
          <a:prstGeom prst="line">
            <a:avLst/>
          </a:prstGeom>
          <a:noFill/>
          <a:ln w="12700" cap="flat" cmpd="sng" algn="ctr">
            <a:solidFill>
              <a:schemeClr val="bg2"/>
            </a:solidFill>
            <a:prstDash val="solid"/>
            <a:round/>
            <a:headEnd type="none" w="lg" len="med"/>
            <a:tailEnd type="none" w="lg" len="med"/>
          </a:ln>
          <a:effectLst/>
        </p:spPr>
      </p:cxnSp>
      <p:cxnSp>
        <p:nvCxnSpPr>
          <p:cNvPr id="145" name="Straight Connector 144"/>
          <p:cNvCxnSpPr/>
          <p:nvPr/>
        </p:nvCxnSpPr>
        <p:spPr bwMode="auto">
          <a:xfrm flipH="1">
            <a:off x="1396640" y="209269"/>
            <a:ext cx="2301922" cy="0"/>
          </a:xfrm>
          <a:prstGeom prst="line">
            <a:avLst/>
          </a:prstGeom>
          <a:noFill/>
          <a:ln w="12700" cap="flat" cmpd="sng" algn="ctr">
            <a:solidFill>
              <a:schemeClr val="bg2"/>
            </a:solidFill>
            <a:prstDash val="solid"/>
            <a:round/>
            <a:headEnd type="none" w="lg" len="med"/>
            <a:tailEnd type="none" w="lg" len="med"/>
          </a:ln>
          <a:effectLst/>
        </p:spPr>
      </p:cxnSp>
      <p:sp>
        <p:nvSpPr>
          <p:cNvPr id="149" name="TextBox 148"/>
          <p:cNvSpPr txBox="1"/>
          <p:nvPr/>
        </p:nvSpPr>
        <p:spPr>
          <a:xfrm>
            <a:off x="4804012" y="163773"/>
            <a:ext cx="1709448" cy="830997"/>
          </a:xfrm>
          <a:prstGeom prst="rect">
            <a:avLst/>
          </a:prstGeom>
          <a:noFill/>
        </p:spPr>
        <p:txBody>
          <a:bodyPr wrap="square" rtlCol="0">
            <a:spAutoFit/>
          </a:bodyPr>
          <a:lstStyle/>
          <a:p>
            <a:r>
              <a:rPr lang="en-US" sz="1600" b="0" dirty="0"/>
              <a:t>Max and min filtration water levels </a:t>
            </a:r>
          </a:p>
        </p:txBody>
      </p:sp>
      <p:cxnSp>
        <p:nvCxnSpPr>
          <p:cNvPr id="153" name="Straight Arrow Connector 152"/>
          <p:cNvCxnSpPr/>
          <p:nvPr/>
        </p:nvCxnSpPr>
        <p:spPr bwMode="auto">
          <a:xfrm flipH="1">
            <a:off x="4640242" y="354842"/>
            <a:ext cx="245656" cy="2"/>
          </a:xfrm>
          <a:prstGeom prst="straightConnector1">
            <a:avLst/>
          </a:prstGeom>
          <a:noFill/>
          <a:ln w="12700" cap="flat" cmpd="sng" algn="ctr">
            <a:solidFill>
              <a:schemeClr val="bg2"/>
            </a:solidFill>
            <a:prstDash val="solid"/>
            <a:round/>
            <a:headEnd type="none" w="lg" len="med"/>
            <a:tailEnd type="arrow"/>
          </a:ln>
          <a:effectLst/>
        </p:spPr>
      </p:cxnSp>
      <p:cxnSp>
        <p:nvCxnSpPr>
          <p:cNvPr id="159" name="Straight Arrow Connector 158"/>
          <p:cNvCxnSpPr>
            <a:stCxn id="149" idx="1"/>
          </p:cNvCxnSpPr>
          <p:nvPr/>
        </p:nvCxnSpPr>
        <p:spPr bwMode="auto">
          <a:xfrm flipH="1">
            <a:off x="4626594" y="579272"/>
            <a:ext cx="177418" cy="307834"/>
          </a:xfrm>
          <a:prstGeom prst="straightConnector1">
            <a:avLst/>
          </a:prstGeom>
          <a:noFill/>
          <a:ln w="12700" cap="flat" cmpd="sng" algn="ctr">
            <a:solidFill>
              <a:schemeClr val="bg2"/>
            </a:solidFill>
            <a:prstDash val="solid"/>
            <a:round/>
            <a:headEnd type="none" w="lg" len="med"/>
            <a:tailEnd type="arrow"/>
          </a:ln>
          <a:effectLst/>
        </p:spPr>
      </p:cxnSp>
      <p:grpSp>
        <p:nvGrpSpPr>
          <p:cNvPr id="156" name="Group 155"/>
          <p:cNvGrpSpPr/>
          <p:nvPr/>
        </p:nvGrpSpPr>
        <p:grpSpPr>
          <a:xfrm>
            <a:off x="1427330" y="4478740"/>
            <a:ext cx="846161" cy="2197289"/>
            <a:chOff x="1378424" y="1378424"/>
            <a:chExt cx="846161" cy="2197289"/>
          </a:xfrm>
        </p:grpSpPr>
        <p:cxnSp>
          <p:nvCxnSpPr>
            <p:cNvPr id="157" name="Straight Arrow Connector 156"/>
            <p:cNvCxnSpPr/>
            <p:nvPr/>
          </p:nvCxnSpPr>
          <p:spPr bwMode="auto">
            <a:xfrm>
              <a:off x="1651379" y="1378424"/>
              <a:ext cx="0" cy="2197289"/>
            </a:xfrm>
            <a:prstGeom prst="straightConnector1">
              <a:avLst/>
            </a:prstGeom>
            <a:noFill/>
            <a:ln w="12700" cap="flat" cmpd="sng" algn="ctr">
              <a:solidFill>
                <a:schemeClr val="bg2"/>
              </a:solidFill>
              <a:prstDash val="solid"/>
              <a:round/>
              <a:headEnd type="arrow" w="med" len="med"/>
              <a:tailEnd type="arrow" w="med" len="med"/>
            </a:ln>
            <a:effectLst/>
          </p:spPr>
        </p:cxnSp>
        <p:sp>
          <p:nvSpPr>
            <p:cNvPr id="166" name="Rectangle 165"/>
            <p:cNvSpPr/>
            <p:nvPr/>
          </p:nvSpPr>
          <p:spPr bwMode="auto">
            <a:xfrm>
              <a:off x="1378424" y="2238233"/>
              <a:ext cx="846161" cy="477671"/>
            </a:xfrm>
            <a:prstGeom prst="rect">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68" name="TextBox 167"/>
          <p:cNvSpPr txBox="1"/>
          <p:nvPr/>
        </p:nvSpPr>
        <p:spPr>
          <a:xfrm>
            <a:off x="3850583" y="-22006"/>
            <a:ext cx="734705" cy="369332"/>
          </a:xfrm>
          <a:prstGeom prst="rect">
            <a:avLst/>
          </a:prstGeom>
          <a:noFill/>
        </p:spPr>
        <p:txBody>
          <a:bodyPr wrap="square" rtlCol="0">
            <a:spAutoFit/>
          </a:bodyPr>
          <a:lstStyle/>
          <a:p>
            <a:r>
              <a:rPr lang="en-US" sz="1800" b="0" dirty="0"/>
              <a:t>Inlet</a:t>
            </a:r>
          </a:p>
        </p:txBody>
      </p:sp>
      <p:sp>
        <p:nvSpPr>
          <p:cNvPr id="169" name="TextBox 168"/>
          <p:cNvSpPr txBox="1"/>
          <p:nvPr/>
        </p:nvSpPr>
        <p:spPr>
          <a:xfrm>
            <a:off x="4713543" y="-51290"/>
            <a:ext cx="896204" cy="369332"/>
          </a:xfrm>
          <a:prstGeom prst="rect">
            <a:avLst/>
          </a:prstGeom>
          <a:noFill/>
        </p:spPr>
        <p:txBody>
          <a:bodyPr wrap="square" rtlCol="0">
            <a:spAutoFit/>
          </a:bodyPr>
          <a:lstStyle/>
          <a:p>
            <a:r>
              <a:rPr lang="en-US" sz="1800" b="0" dirty="0"/>
              <a:t>Outlet</a:t>
            </a:r>
          </a:p>
        </p:txBody>
      </p:sp>
      <p:pic>
        <p:nvPicPr>
          <p:cNvPr id="32" name="Picture 31"/>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tretch>
            <a:fillRect/>
          </a:stretch>
        </p:blipFill>
        <p:spPr>
          <a:xfrm>
            <a:off x="1441135" y="533785"/>
            <a:ext cx="1386666" cy="246857"/>
          </a:xfrm>
          <a:prstGeom prst="rect">
            <a:avLst/>
          </a:prstGeom>
        </p:spPr>
      </p:pic>
      <p:pic>
        <p:nvPicPr>
          <p:cNvPr id="33" name="Picture 32"/>
          <p:cNvPicPr>
            <a:picLocks noChangeAspect="1"/>
          </p:cNvPicPr>
          <p:nvPr>
            <p:custDataLst>
              <p:tags r:id="rId2"/>
            </p:custDataLst>
          </p:nvPr>
        </p:nvPicPr>
        <p:blipFill>
          <a:blip r:embed="rId11" cstate="print">
            <a:extLst>
              <a:ext uri="{28A0092B-C50C-407E-A947-70E740481C1C}">
                <a14:useLocalDpi xmlns:a14="http://schemas.microsoft.com/office/drawing/2010/main" val="0"/>
              </a:ext>
            </a:extLst>
          </a:blip>
          <a:stretch>
            <a:fillRect/>
          </a:stretch>
        </p:blipFill>
        <p:spPr>
          <a:xfrm>
            <a:off x="55693" y="2362474"/>
            <a:ext cx="3513414" cy="187167"/>
          </a:xfrm>
          <a:prstGeom prst="rect">
            <a:avLst/>
          </a:prstGeom>
        </p:spPr>
      </p:pic>
      <p:pic>
        <p:nvPicPr>
          <p:cNvPr id="146" name="Picture 145">
            <a:extLst>
              <a:ext uri="{FF2B5EF4-FFF2-40B4-BE49-F238E27FC236}">
                <a16:creationId xmlns:a16="http://schemas.microsoft.com/office/drawing/2014/main" id="{A5EDA14B-6550-440E-AC34-342B75016AD9}"/>
              </a:ext>
            </a:extLst>
          </p:cNvPr>
          <p:cNvPicPr>
            <a:picLocks noChangeAspect="1"/>
          </p:cNvPicPr>
          <p:nvPr>
            <p:custDataLst>
              <p:tags r:id="rId3"/>
            </p:custDataLst>
          </p:nvPr>
        </p:nvPicPr>
        <p:blipFill>
          <a:blip r:embed="rId12" cstate="print">
            <a:extLst>
              <a:ext uri="{28A0092B-C50C-407E-A947-70E740481C1C}">
                <a14:useLocalDpi xmlns:a14="http://schemas.microsoft.com/office/drawing/2010/main" val="0"/>
              </a:ext>
            </a:extLst>
          </a:blip>
          <a:stretch>
            <a:fillRect/>
          </a:stretch>
        </p:blipFill>
        <p:spPr>
          <a:xfrm>
            <a:off x="1387342" y="5463055"/>
            <a:ext cx="899048" cy="211810"/>
          </a:xfrm>
          <a:prstGeom prst="rect">
            <a:avLst/>
          </a:prstGeom>
        </p:spPr>
      </p:pic>
      <p:pic>
        <p:nvPicPr>
          <p:cNvPr id="39" name="Picture 38">
            <a:extLst>
              <a:ext uri="{FF2B5EF4-FFF2-40B4-BE49-F238E27FC236}">
                <a16:creationId xmlns:a16="http://schemas.microsoft.com/office/drawing/2014/main" id="{E737ACF5-8266-48C7-B497-21A191BBD059}"/>
              </a:ext>
            </a:extLst>
          </p:cNvPr>
          <p:cNvPicPr>
            <a:picLocks noChangeAspect="1"/>
          </p:cNvPicPr>
          <p:nvPr>
            <p:custDataLst>
              <p:tags r:id="rId4"/>
            </p:custDataLst>
          </p:nvPr>
        </p:nvPicPr>
        <p:blipFill>
          <a:blip r:embed="rId13" cstate="print">
            <a:extLst>
              <a:ext uri="{28A0092B-C50C-407E-A947-70E740481C1C}">
                <a14:useLocalDpi xmlns:a14="http://schemas.microsoft.com/office/drawing/2010/main" val="0"/>
              </a:ext>
            </a:extLst>
          </a:blip>
          <a:stretch>
            <a:fillRect/>
          </a:stretch>
        </p:blipFill>
        <p:spPr>
          <a:xfrm>
            <a:off x="945217" y="4083618"/>
            <a:ext cx="2305524" cy="251429"/>
          </a:xfrm>
          <a:prstGeom prst="rect">
            <a:avLst/>
          </a:prstGeom>
        </p:spPr>
      </p:pic>
      <p:sp>
        <p:nvSpPr>
          <p:cNvPr id="139" name="Block Arc 44 9"/>
          <p:cNvSpPr>
            <a:spLocks/>
          </p:cNvSpPr>
          <p:nvPr/>
        </p:nvSpPr>
        <p:spPr bwMode="auto">
          <a:xfrm rot="10800000">
            <a:off x="8553512" y="6257250"/>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4" name="Block Arc 44 10"/>
          <p:cNvSpPr>
            <a:spLocks/>
          </p:cNvSpPr>
          <p:nvPr/>
        </p:nvSpPr>
        <p:spPr bwMode="auto">
          <a:xfrm rot="10800000">
            <a:off x="7058946" y="334362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sp>
        <p:nvSpPr>
          <p:cNvPr id="147" name="Rectangle 146"/>
          <p:cNvSpPr/>
          <p:nvPr/>
        </p:nvSpPr>
        <p:spPr bwMode="auto">
          <a:xfrm>
            <a:off x="7401644" y="1260602"/>
            <a:ext cx="94313" cy="231465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03" name="Line 70 2"/>
          <p:cNvSpPr>
            <a:spLocks noChangeShapeType="1"/>
          </p:cNvSpPr>
          <p:nvPr/>
        </p:nvSpPr>
        <p:spPr bwMode="auto">
          <a:xfrm flipH="1" flipV="1">
            <a:off x="7448332" y="2745812"/>
            <a:ext cx="0" cy="322778"/>
          </a:xfrm>
          <a:prstGeom prst="line">
            <a:avLst/>
          </a:prstGeom>
          <a:noFill/>
          <a:ln w="57150">
            <a:solidFill>
              <a:srgbClr val="92D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000000"/>
              </a:solidFill>
            </a:endParaRPr>
          </a:p>
        </p:txBody>
      </p:sp>
      <p:sp>
        <p:nvSpPr>
          <p:cNvPr id="167" name="Rectangle 166"/>
          <p:cNvSpPr/>
          <p:nvPr/>
        </p:nvSpPr>
        <p:spPr bwMode="auto">
          <a:xfrm rot="5400000">
            <a:off x="8337583" y="6263618"/>
            <a:ext cx="110401" cy="778532"/>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nvGrpSpPr>
          <p:cNvPr id="28" name="Group 329"/>
          <p:cNvGrpSpPr>
            <a:grpSpLocks/>
          </p:cNvGrpSpPr>
          <p:nvPr/>
        </p:nvGrpSpPr>
        <p:grpSpPr bwMode="auto">
          <a:xfrm rot="10800000" flipH="1">
            <a:off x="7389761" y="900657"/>
            <a:ext cx="255588" cy="376238"/>
            <a:chOff x="1440" y="3168"/>
            <a:chExt cx="192" cy="288"/>
          </a:xfrm>
          <a:solidFill>
            <a:schemeClr val="accent3"/>
          </a:solidFill>
        </p:grpSpPr>
        <p:sp>
          <p:nvSpPr>
            <p:cNvPr id="121" name="Rectangle 330 2"/>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sp>
          <p:nvSpPr>
            <p:cNvPr id="122" name="Rectangle 331 2"/>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solidFill>
                  <a:srgbClr val="000000"/>
                </a:solidFill>
                <a:latin typeface="Calibri" pitchFamily="34" charset="0"/>
              </a:endParaRPr>
            </a:p>
          </p:txBody>
        </p:sp>
      </p:grpSp>
      <p:pic>
        <p:nvPicPr>
          <p:cNvPr id="34" name="Picture 33"/>
          <p:cNvPicPr>
            <a:picLocks noChangeAspect="1"/>
          </p:cNvPicPr>
          <p:nvPr>
            <p:custDataLst>
              <p:tags r:id="rId5"/>
            </p:custDataLst>
          </p:nvPr>
        </p:nvPicPr>
        <p:blipFill>
          <a:blip r:embed="rId14" cstate="print">
            <a:extLst>
              <a:ext uri="{28A0092B-C50C-407E-A947-70E740481C1C}">
                <a14:useLocalDpi xmlns:a14="http://schemas.microsoft.com/office/drawing/2010/main" val="0"/>
              </a:ext>
            </a:extLst>
          </a:blip>
          <a:stretch>
            <a:fillRect/>
          </a:stretch>
        </p:blipFill>
        <p:spPr>
          <a:xfrm>
            <a:off x="7895601" y="3083370"/>
            <a:ext cx="1039237" cy="245333"/>
          </a:xfrm>
          <a:prstGeom prst="rect">
            <a:avLst/>
          </a:prstGeom>
        </p:spPr>
      </p:pic>
      <p:cxnSp>
        <p:nvCxnSpPr>
          <p:cNvPr id="138" name="Straight Arrow Connector 137"/>
          <p:cNvCxnSpPr>
            <a:endCxn id="154" idx="0"/>
          </p:cNvCxnSpPr>
          <p:nvPr/>
        </p:nvCxnSpPr>
        <p:spPr bwMode="auto">
          <a:xfrm>
            <a:off x="8934838" y="3579335"/>
            <a:ext cx="6189" cy="255931"/>
          </a:xfrm>
          <a:prstGeom prst="straightConnector1">
            <a:avLst/>
          </a:prstGeom>
          <a:noFill/>
          <a:ln w="12700" cap="flat" cmpd="sng" algn="ctr">
            <a:solidFill>
              <a:schemeClr val="bg2"/>
            </a:solidFill>
            <a:prstDash val="solid"/>
            <a:round/>
            <a:headEnd type="arrow" w="med" len="med"/>
            <a:tailEnd type="arrow" w="med" len="med"/>
          </a:ln>
          <a:effectLst/>
        </p:spPr>
      </p:cxnSp>
      <p:grpSp>
        <p:nvGrpSpPr>
          <p:cNvPr id="60" name="Group 59"/>
          <p:cNvGrpSpPr/>
          <p:nvPr/>
        </p:nvGrpSpPr>
        <p:grpSpPr>
          <a:xfrm>
            <a:off x="4798167" y="1084372"/>
            <a:ext cx="536576" cy="415557"/>
            <a:chOff x="4798167" y="1088449"/>
            <a:chExt cx="536576" cy="411480"/>
          </a:xfrm>
        </p:grpSpPr>
        <p:sp>
          <p:nvSpPr>
            <p:cNvPr id="160" name="Rectangle 159"/>
            <p:cNvSpPr/>
            <p:nvPr/>
          </p:nvSpPr>
          <p:spPr bwMode="auto">
            <a:xfrm>
              <a:off x="4798167"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1" name="Rectangle 16 2"/>
            <p:cNvSpPr/>
            <p:nvPr/>
          </p:nvSpPr>
          <p:spPr bwMode="auto">
            <a:xfrm>
              <a:off x="5036292"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sp>
          <p:nvSpPr>
            <p:cNvPr id="162" name="Rectangle 161"/>
            <p:cNvSpPr/>
            <p:nvPr/>
          </p:nvSpPr>
          <p:spPr bwMode="auto">
            <a:xfrm>
              <a:off x="5272830" y="1088449"/>
              <a:ext cx="61913" cy="41148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rgbClr val="FFFFFF"/>
                </a:solidFill>
              </a:endParaRPr>
            </a:p>
          </p:txBody>
        </p:sp>
      </p:grpSp>
      <p:sp>
        <p:nvSpPr>
          <p:cNvPr id="163" name="Block Arc 44 6 2"/>
          <p:cNvSpPr>
            <a:spLocks/>
          </p:cNvSpPr>
          <p:nvPr/>
        </p:nvSpPr>
        <p:spPr bwMode="auto">
          <a:xfrm rot="16200000">
            <a:off x="3769823" y="6274698"/>
            <a:ext cx="438150" cy="446088"/>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accent3"/>
          </a:solidFill>
          <a:ln w="12700" cap="flat" cmpd="sng" algn="ctr">
            <a:solidFill>
              <a:schemeClr val="tx1"/>
            </a:solidFill>
            <a:prstDash val="solid"/>
            <a:round/>
            <a:headEnd type="none" w="lg" len="med"/>
            <a:tailEnd type="none" w="lg" len="med"/>
          </a:ln>
        </p:spPr>
        <p:txBody>
          <a:bodyPr anchor="ctr">
            <a:spAutoFit/>
          </a:bodyPr>
          <a:lstStyle/>
          <a:p>
            <a:endParaRPr lang="en-US">
              <a:solidFill>
                <a:srgbClr val="000000"/>
              </a:solidFill>
            </a:endParaRPr>
          </a:p>
        </p:txBody>
      </p:sp>
      <p:cxnSp>
        <p:nvCxnSpPr>
          <p:cNvPr id="165" name="Straight Arrow Connector 164"/>
          <p:cNvCxnSpPr>
            <a:stCxn id="34" idx="2"/>
          </p:cNvCxnSpPr>
          <p:nvPr/>
        </p:nvCxnSpPr>
        <p:spPr bwMode="auto">
          <a:xfrm>
            <a:off x="8415220" y="3328703"/>
            <a:ext cx="471997" cy="387606"/>
          </a:xfrm>
          <a:prstGeom prst="straightConnector1">
            <a:avLst/>
          </a:prstGeom>
          <a:noFill/>
          <a:ln w="12700" cap="flat" cmpd="sng" algn="ctr">
            <a:solidFill>
              <a:schemeClr val="bg2"/>
            </a:solidFill>
            <a:prstDash val="solid"/>
            <a:round/>
            <a:headEnd type="none" w="lg" len="med"/>
            <a:tailEnd type="arrow"/>
          </a:ln>
          <a:effectLst/>
        </p:spPr>
      </p:cxnSp>
      <p:cxnSp>
        <p:nvCxnSpPr>
          <p:cNvPr id="171" name="Straight Connector 170"/>
          <p:cNvCxnSpPr/>
          <p:nvPr/>
        </p:nvCxnSpPr>
        <p:spPr bwMode="auto">
          <a:xfrm flipH="1">
            <a:off x="1399489" y="3714957"/>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3" name="Straight Connector 172"/>
          <p:cNvCxnSpPr/>
          <p:nvPr/>
        </p:nvCxnSpPr>
        <p:spPr bwMode="auto">
          <a:xfrm flipH="1">
            <a:off x="2547601" y="1535970"/>
            <a:ext cx="1182596" cy="0"/>
          </a:xfrm>
          <a:prstGeom prst="line">
            <a:avLst/>
          </a:prstGeom>
          <a:noFill/>
          <a:ln w="12700" cap="flat" cmpd="sng" algn="ctr">
            <a:solidFill>
              <a:schemeClr val="bg2"/>
            </a:solidFill>
            <a:prstDash val="solid"/>
            <a:round/>
            <a:headEnd type="none" w="lg" len="med"/>
            <a:tailEnd type="none" w="lg" len="med"/>
          </a:ln>
          <a:effectLst/>
        </p:spPr>
      </p:cxnSp>
      <p:sp>
        <p:nvSpPr>
          <p:cNvPr id="177" name="TextBox 176"/>
          <p:cNvSpPr txBox="1"/>
          <p:nvPr/>
        </p:nvSpPr>
        <p:spPr>
          <a:xfrm>
            <a:off x="2623812" y="1242769"/>
            <a:ext cx="755335" cy="369332"/>
          </a:xfrm>
          <a:prstGeom prst="rect">
            <a:avLst/>
          </a:prstGeom>
          <a:noFill/>
        </p:spPr>
        <p:txBody>
          <a:bodyPr wrap="none" rtlCol="0">
            <a:spAutoFit/>
          </a:bodyPr>
          <a:lstStyle/>
          <a:p>
            <a:r>
              <a:rPr lang="en-US" sz="1800" b="0" dirty="0"/>
              <a:t>10 cm</a:t>
            </a:r>
          </a:p>
        </p:txBody>
      </p:sp>
      <p:cxnSp>
        <p:nvCxnSpPr>
          <p:cNvPr id="178" name="Straight Connector 177"/>
          <p:cNvCxnSpPr/>
          <p:nvPr/>
        </p:nvCxnSpPr>
        <p:spPr bwMode="auto">
          <a:xfrm flipH="1">
            <a:off x="1399489" y="3801784"/>
            <a:ext cx="4711750" cy="0"/>
          </a:xfrm>
          <a:prstGeom prst="line">
            <a:avLst/>
          </a:prstGeom>
          <a:noFill/>
          <a:ln w="12700" cap="flat" cmpd="sng" algn="ctr">
            <a:solidFill>
              <a:schemeClr val="bg2"/>
            </a:solidFill>
            <a:prstDash val="solid"/>
            <a:round/>
            <a:headEnd type="none" w="lg" len="med"/>
            <a:tailEnd type="none" w="lg" len="med"/>
          </a:ln>
          <a:effectLst/>
        </p:spPr>
      </p:cxnSp>
      <p:cxnSp>
        <p:nvCxnSpPr>
          <p:cNvPr id="179" name="Straight Arrow Connector 178"/>
          <p:cNvCxnSpPr>
            <a:stCxn id="140" idx="3"/>
          </p:cNvCxnSpPr>
          <p:nvPr/>
        </p:nvCxnSpPr>
        <p:spPr bwMode="auto">
          <a:xfrm>
            <a:off x="987200" y="3851257"/>
            <a:ext cx="432187" cy="5153"/>
          </a:xfrm>
          <a:prstGeom prst="straightConnector1">
            <a:avLst/>
          </a:prstGeom>
          <a:noFill/>
          <a:ln w="12700" cap="flat" cmpd="sng" algn="ctr">
            <a:solidFill>
              <a:schemeClr val="bg2"/>
            </a:solidFill>
            <a:prstDash val="solid"/>
            <a:round/>
            <a:headEnd type="none" w="lg" len="med"/>
            <a:tailEnd type="arrow"/>
          </a:ln>
          <a:effectLst/>
        </p:spPr>
      </p:cxnSp>
      <p:cxnSp>
        <p:nvCxnSpPr>
          <p:cNvPr id="180" name="Straight Arrow Connector 179"/>
          <p:cNvCxnSpPr>
            <a:stCxn id="140" idx="3"/>
          </p:cNvCxnSpPr>
          <p:nvPr/>
        </p:nvCxnSpPr>
        <p:spPr bwMode="auto">
          <a:xfrm flipV="1">
            <a:off x="987200" y="3625355"/>
            <a:ext cx="446433" cy="225902"/>
          </a:xfrm>
          <a:prstGeom prst="straightConnector1">
            <a:avLst/>
          </a:prstGeom>
          <a:noFill/>
          <a:ln w="12700" cap="flat" cmpd="sng" algn="ctr">
            <a:solidFill>
              <a:schemeClr val="bg2"/>
            </a:solidFill>
            <a:prstDash val="solid"/>
            <a:round/>
            <a:headEnd type="none" w="lg" len="med"/>
            <a:tailEnd type="arrow"/>
          </a:ln>
          <a:effectLst/>
        </p:spPr>
      </p:cxnSp>
      <p:sp>
        <p:nvSpPr>
          <p:cNvPr id="181" name="TextBox 180"/>
          <p:cNvSpPr txBox="1"/>
          <p:nvPr/>
        </p:nvSpPr>
        <p:spPr>
          <a:xfrm>
            <a:off x="198017" y="3028193"/>
            <a:ext cx="986167" cy="369332"/>
          </a:xfrm>
          <a:prstGeom prst="rect">
            <a:avLst/>
          </a:prstGeom>
          <a:noFill/>
        </p:spPr>
        <p:txBody>
          <a:bodyPr wrap="none" rtlCol="0">
            <a:spAutoFit/>
          </a:bodyPr>
          <a:lstStyle/>
          <a:p>
            <a:r>
              <a:rPr lang="en-US" sz="1800" b="0" dirty="0"/>
              <a:t>Pipe OD</a:t>
            </a:r>
          </a:p>
        </p:txBody>
      </p:sp>
      <p:cxnSp>
        <p:nvCxnSpPr>
          <p:cNvPr id="182" name="Straight Arrow Connector 181"/>
          <p:cNvCxnSpPr>
            <a:stCxn id="181" idx="2"/>
          </p:cNvCxnSpPr>
          <p:nvPr/>
        </p:nvCxnSpPr>
        <p:spPr bwMode="auto">
          <a:xfrm>
            <a:off x="691101" y="3397525"/>
            <a:ext cx="686561" cy="363471"/>
          </a:xfrm>
          <a:prstGeom prst="straightConnector1">
            <a:avLst/>
          </a:prstGeom>
          <a:noFill/>
          <a:ln w="12700" cap="flat" cmpd="sng" algn="ctr">
            <a:solidFill>
              <a:schemeClr val="bg2"/>
            </a:solidFill>
            <a:prstDash val="solid"/>
            <a:round/>
            <a:headEnd type="none" w="lg" len="med"/>
            <a:tailEnd type="arrow"/>
          </a:ln>
          <a:effectLst/>
        </p:spPr>
      </p:cxnSp>
      <p:cxnSp>
        <p:nvCxnSpPr>
          <p:cNvPr id="184" name="Straight Connector 183"/>
          <p:cNvCxnSpPr/>
          <p:nvPr/>
        </p:nvCxnSpPr>
        <p:spPr bwMode="auto">
          <a:xfrm flipH="1">
            <a:off x="2441196" y="1094955"/>
            <a:ext cx="1560840" cy="0"/>
          </a:xfrm>
          <a:prstGeom prst="line">
            <a:avLst/>
          </a:prstGeom>
          <a:noFill/>
          <a:ln w="12700" cap="flat" cmpd="sng" algn="ctr">
            <a:solidFill>
              <a:schemeClr val="bg2"/>
            </a:solidFill>
            <a:prstDash val="solid"/>
            <a:round/>
            <a:headEnd type="none" w="lg" len="med"/>
            <a:tailEnd type="none" w="lg" len="med"/>
          </a:ln>
          <a:effectLst/>
        </p:spPr>
      </p:cxnSp>
      <p:sp>
        <p:nvSpPr>
          <p:cNvPr id="192" name="TextBox 191"/>
          <p:cNvSpPr txBox="1"/>
          <p:nvPr/>
        </p:nvSpPr>
        <p:spPr>
          <a:xfrm>
            <a:off x="2632361" y="1008646"/>
            <a:ext cx="755335" cy="369332"/>
          </a:xfrm>
          <a:prstGeom prst="rect">
            <a:avLst/>
          </a:prstGeom>
          <a:noFill/>
        </p:spPr>
        <p:txBody>
          <a:bodyPr wrap="none" rtlCol="0">
            <a:spAutoFit/>
          </a:bodyPr>
          <a:lstStyle/>
          <a:p>
            <a:r>
              <a:rPr lang="en-US" sz="1800" b="0" dirty="0"/>
              <a:t>10 cm</a:t>
            </a:r>
          </a:p>
        </p:txBody>
      </p:sp>
      <p:pic>
        <p:nvPicPr>
          <p:cNvPr id="14345" name="Picture 14344"/>
          <p:cNvPicPr>
            <a:picLocks noChangeAspect="1"/>
          </p:cNvPicPr>
          <p:nvPr>
            <p:custDataLst>
              <p:tags r:id="rId6"/>
            </p:custDataLst>
          </p:nvPr>
        </p:nvPicPr>
        <p:blipFill>
          <a:blip r:embed="rId15" cstate="print">
            <a:extLst>
              <a:ext uri="{28A0092B-C50C-407E-A947-70E740481C1C}">
                <a14:useLocalDpi xmlns:a14="http://schemas.microsoft.com/office/drawing/2010/main" val="0"/>
              </a:ext>
            </a:extLst>
          </a:blip>
          <a:stretch>
            <a:fillRect/>
          </a:stretch>
        </p:blipFill>
        <p:spPr>
          <a:xfrm>
            <a:off x="1961039" y="940943"/>
            <a:ext cx="1664479" cy="13489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82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91868" y="0"/>
            <a:ext cx="2552131" cy="3402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685800" y="304800"/>
            <a:ext cx="5646761" cy="1143000"/>
          </a:xfrm>
        </p:spPr>
        <p:txBody>
          <a:bodyPr/>
          <a:lstStyle/>
          <a:p>
            <a:r>
              <a:rPr lang="en-US" dirty="0" err="1"/>
              <a:t>EStaRS</a:t>
            </a:r>
            <a:r>
              <a:rPr lang="en-US" dirty="0"/>
              <a:t> and </a:t>
            </a:r>
            <a:r>
              <a:rPr lang="en-US" dirty="0" err="1"/>
              <a:t>OStaRS</a:t>
            </a:r>
            <a:br>
              <a:rPr lang="en-US" dirty="0"/>
            </a:br>
            <a:r>
              <a:rPr lang="en-US" dirty="0"/>
              <a:t>Enclosed vs. Open</a:t>
            </a:r>
          </a:p>
        </p:txBody>
      </p:sp>
      <p:sp>
        <p:nvSpPr>
          <p:cNvPr id="3" name="Content Placeholder 2"/>
          <p:cNvSpPr>
            <a:spLocks noGrp="1"/>
          </p:cNvSpPr>
          <p:nvPr>
            <p:ph idx="1"/>
          </p:nvPr>
        </p:nvSpPr>
        <p:spPr>
          <a:xfrm>
            <a:off x="685800" y="1981200"/>
            <a:ext cx="5564875" cy="4114800"/>
          </a:xfrm>
        </p:spPr>
        <p:txBody>
          <a:bodyPr/>
          <a:lstStyle/>
          <a:p>
            <a:r>
              <a:rPr lang="en-US" dirty="0"/>
              <a:t>Fabrication becomes difficult with filter dimensions less than 1 m x 1m</a:t>
            </a:r>
          </a:p>
          <a:p>
            <a:r>
              <a:rPr lang="en-US" dirty="0"/>
              <a:t>Minimum </a:t>
            </a:r>
            <a:r>
              <a:rPr lang="en-US" dirty="0" err="1"/>
              <a:t>OStaRS</a:t>
            </a:r>
            <a:r>
              <a:rPr lang="en-US" dirty="0"/>
              <a:t> flow rate is about 8 L/s</a:t>
            </a:r>
          </a:p>
          <a:p>
            <a:r>
              <a:rPr lang="en-US" dirty="0" err="1"/>
              <a:t>EStaRS</a:t>
            </a:r>
            <a:r>
              <a:rPr lang="en-US" dirty="0"/>
              <a:t> doesn’t require excavation because filter is operated under vacuum for backwash </a:t>
            </a:r>
          </a:p>
        </p:txBody>
      </p:sp>
      <p:pic>
        <p:nvPicPr>
          <p:cNvPr id="4" name="Picture 2" descr="https://lh3.googleusercontent.com/-PouFvXoY9nY/VD1P8dg571I/AAAAAAAA0BU/6wXTRVvPido/w1076-h886-no/IMG_6885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6172" y="3819099"/>
            <a:ext cx="2687828" cy="2213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7565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StaRS Backwash Advantage</a:t>
            </a:r>
            <a:endParaRPr lang="en-US" dirty="0"/>
          </a:p>
        </p:txBody>
      </p:sp>
      <p:sp>
        <p:nvSpPr>
          <p:cNvPr id="3" name="Content Placeholder 2"/>
          <p:cNvSpPr>
            <a:spLocks noGrp="1"/>
          </p:cNvSpPr>
          <p:nvPr>
            <p:ph idx="1"/>
          </p:nvPr>
        </p:nvSpPr>
        <p:spPr>
          <a:xfrm>
            <a:off x="457200" y="1600200"/>
            <a:ext cx="6825798" cy="4525963"/>
          </a:xfrm>
        </p:spPr>
        <p:txBody>
          <a:bodyPr/>
          <a:lstStyle/>
          <a:p>
            <a:r>
              <a:rPr lang="en-US" dirty="0"/>
              <a:t>Where does the water come from that fills the filter box after the siphon is broken at the end of backwash?</a:t>
            </a:r>
          </a:p>
          <a:p>
            <a:r>
              <a:rPr lang="en-US" dirty="0"/>
              <a:t>Where does the water come from that slowly fills up the filter box during a filtration run?</a:t>
            </a:r>
          </a:p>
          <a:p>
            <a:r>
              <a:rPr lang="en-US" dirty="0"/>
              <a:t>Unlike RSF the backwash water above the </a:t>
            </a:r>
            <a:r>
              <a:rPr lang="en-US" dirty="0" err="1"/>
              <a:t>StaRS</a:t>
            </a:r>
            <a:r>
              <a:rPr lang="en-US" dirty="0"/>
              <a:t> bed does not pass through the sand during filtration</a:t>
            </a:r>
          </a:p>
        </p:txBody>
      </p:sp>
      <p:pic>
        <p:nvPicPr>
          <p:cNvPr id="782338" name="Picture 2"/>
          <p:cNvPicPr>
            <a:picLocks noChangeAspect="1" noChangeArrowheads="1"/>
          </p:cNvPicPr>
          <p:nvPr/>
        </p:nvPicPr>
        <p:blipFill>
          <a:blip r:embed="rId2" cstate="print"/>
          <a:srcRect/>
          <a:stretch>
            <a:fillRect/>
          </a:stretch>
        </p:blipFill>
        <p:spPr bwMode="auto">
          <a:xfrm>
            <a:off x="7282998" y="3274828"/>
            <a:ext cx="1861002" cy="2616902"/>
          </a:xfrm>
          <a:prstGeom prst="rect">
            <a:avLst/>
          </a:prstGeom>
          <a:noFill/>
          <a:ln w="9525">
            <a:noFill/>
            <a:miter lim="800000"/>
            <a:headEnd/>
            <a:tailEnd/>
          </a:ln>
          <a:effectLst/>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Challenges</a:t>
            </a:r>
          </a:p>
        </p:txBody>
      </p:sp>
      <p:sp>
        <p:nvSpPr>
          <p:cNvPr id="3" name="Content Placeholder 2"/>
          <p:cNvSpPr>
            <a:spLocks noGrp="1"/>
          </p:cNvSpPr>
          <p:nvPr>
            <p:ph idx="1"/>
          </p:nvPr>
        </p:nvSpPr>
        <p:spPr>
          <a:xfrm>
            <a:off x="457200" y="1600200"/>
            <a:ext cx="5670645" cy="4525963"/>
          </a:xfrm>
        </p:spPr>
        <p:txBody>
          <a:bodyPr/>
          <a:lstStyle/>
          <a:p>
            <a:r>
              <a:rPr lang="en-US" dirty="0"/>
              <a:t>Inlet slotted pipes clog</a:t>
            </a:r>
          </a:p>
          <a:p>
            <a:pPr lvl="1"/>
            <a:r>
              <a:rPr lang="en-US" dirty="0"/>
              <a:t>2015 replaced with </a:t>
            </a:r>
          </a:p>
          <a:p>
            <a:r>
              <a:rPr lang="en-US" dirty="0"/>
              <a:t>Water level changes above sand result in unnecessary water waste</a:t>
            </a:r>
          </a:p>
          <a:p>
            <a:r>
              <a:rPr lang="en-US" dirty="0"/>
              <a:t>Could we replace Outlet slotted pipes?</a:t>
            </a:r>
          </a:p>
        </p:txBody>
      </p:sp>
      <p:pic>
        <p:nvPicPr>
          <p:cNvPr id="5" name="Purge slotted pip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27845" y="1487605"/>
            <a:ext cx="3016155" cy="5357643"/>
          </a:xfrm>
          <a:prstGeom prst="rect">
            <a:avLst/>
          </a:prstGeom>
        </p:spPr>
      </p:pic>
      <p:pic>
        <p:nvPicPr>
          <p:cNvPr id="6" name="Picture 2" descr="https://lh3.googleusercontent.com/-OPtctfbCweU/VfI4xMkuXiI/AAAAAAAFlAw/7lZesXVpHyg/s912-Ic42/DSC0575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06" t="34275" r="6698" b="25523"/>
          <a:stretch/>
        </p:blipFill>
        <p:spPr bwMode="auto">
          <a:xfrm>
            <a:off x="4169044" y="2146515"/>
            <a:ext cx="1652358" cy="557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4759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Optimization</a:t>
            </a:r>
          </a:p>
        </p:txBody>
      </p:sp>
      <p:sp>
        <p:nvSpPr>
          <p:cNvPr id="3" name="Content Placeholder 2"/>
          <p:cNvSpPr>
            <a:spLocks noGrp="1"/>
          </p:cNvSpPr>
          <p:nvPr>
            <p:ph idx="1"/>
          </p:nvPr>
        </p:nvSpPr>
        <p:spPr/>
        <p:txBody>
          <a:bodyPr/>
          <a:lstStyle/>
          <a:p>
            <a:r>
              <a:rPr lang="en-US" dirty="0"/>
              <a:t>Sand Diameter – smaller diameter is more efficient at particle capture, requires a lower backwash velocity and thus a lower filtration velocity could be used</a:t>
            </a:r>
          </a:p>
          <a:p>
            <a:r>
              <a:rPr lang="en-US" dirty="0"/>
              <a:t>No evidence yet of breakthrough happening before max head loss. Thus shallower filters may be possible</a:t>
            </a:r>
          </a:p>
          <a:p>
            <a:r>
              <a:rPr lang="en-US" dirty="0"/>
              <a:t>Big goal is to eliminate slots</a:t>
            </a:r>
          </a:p>
          <a:p>
            <a:r>
              <a:rPr lang="en-US" dirty="0"/>
              <a:t>More research required to improve the design</a:t>
            </a:r>
          </a:p>
        </p:txBody>
      </p:sp>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Reflections</a:t>
            </a:r>
          </a:p>
        </p:txBody>
      </p:sp>
      <p:sp>
        <p:nvSpPr>
          <p:cNvPr id="3" name="Content Placeholder 2"/>
          <p:cNvSpPr>
            <a:spLocks noGrp="1"/>
          </p:cNvSpPr>
          <p:nvPr>
            <p:ph idx="1"/>
          </p:nvPr>
        </p:nvSpPr>
        <p:spPr/>
        <p:txBody>
          <a:bodyPr/>
          <a:lstStyle/>
          <a:p>
            <a:r>
              <a:rPr lang="en-US" dirty="0"/>
              <a:t>Which particles are easier to capture (big ones or small ones)? (both!!!)</a:t>
            </a:r>
          </a:p>
          <a:p>
            <a:r>
              <a:rPr lang="en-US" dirty="0"/>
              <a:t>Why does a rapid sand filter improve in performance in the first minutes of operation?</a:t>
            </a:r>
          </a:p>
          <a:p>
            <a:r>
              <a:rPr lang="en-US" dirty="0"/>
              <a:t>Why is this file called floc filtration?</a:t>
            </a:r>
          </a:p>
          <a:p>
            <a:r>
              <a:rPr lang="en-US" dirty="0"/>
              <a:t>Why do many water treatment facilities use dual media filtration?</a:t>
            </a:r>
          </a:p>
        </p:txBody>
      </p:sp>
    </p:spTree>
    <p:extLst>
      <p:ext uri="{BB962C8B-B14F-4D97-AF65-F5344CB8AC3E}">
        <p14:creationId xmlns:p14="http://schemas.microsoft.com/office/powerpoint/2010/main" val="41648863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677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8" y="147638"/>
            <a:ext cx="8848725" cy="656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0827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Combining Rapid Sand Filtration and pretreatment</a:t>
            </a:r>
          </a:p>
        </p:txBody>
      </p:sp>
      <p:sp>
        <p:nvSpPr>
          <p:cNvPr id="3" name="Content Placeholder 2"/>
          <p:cNvSpPr>
            <a:spLocks noGrp="1"/>
          </p:cNvSpPr>
          <p:nvPr>
            <p:ph idx="1"/>
          </p:nvPr>
        </p:nvSpPr>
        <p:spPr/>
        <p:txBody>
          <a:bodyPr/>
          <a:lstStyle/>
          <a:p>
            <a:r>
              <a:rPr lang="en-US" dirty="0"/>
              <a:t>AguaClara: </a:t>
            </a:r>
            <a:r>
              <a:rPr lang="en-US" sz="2400" dirty="0"/>
              <a:t>Flocculation – Floc Blanket – Settle – Filter</a:t>
            </a:r>
          </a:p>
          <a:p>
            <a:pPr lvl="1"/>
            <a:r>
              <a:rPr lang="en-US" dirty="0"/>
              <a:t>Able to treat very high turbidities because filter is the polishing step</a:t>
            </a:r>
          </a:p>
          <a:p>
            <a:pPr lvl="1"/>
            <a:r>
              <a:rPr lang="en-US" dirty="0"/>
              <a:t>Effluent from sedimentation should be less than 2 NTU (and much lower is much better)</a:t>
            </a:r>
          </a:p>
          <a:p>
            <a:r>
              <a:rPr lang="en-US" dirty="0"/>
              <a:t>Conventional: </a:t>
            </a:r>
            <a:r>
              <a:rPr lang="en-US" sz="2400" dirty="0"/>
              <a:t>Flocculate – Settle – Filter</a:t>
            </a:r>
          </a:p>
          <a:p>
            <a:pPr lvl="1"/>
            <a:r>
              <a:rPr lang="en-US" dirty="0"/>
              <a:t>Same as above</a:t>
            </a:r>
          </a:p>
          <a:p>
            <a:r>
              <a:rPr lang="en-US" dirty="0"/>
              <a:t>Direct: </a:t>
            </a:r>
            <a:r>
              <a:rPr lang="en-US" sz="2400" dirty="0"/>
              <a:t>add Coagulant and then Filter </a:t>
            </a:r>
          </a:p>
          <a:p>
            <a:pPr lvl="1"/>
            <a:r>
              <a:rPr lang="en-US" dirty="0"/>
              <a:t>An option if raw water turbidity is always low</a:t>
            </a:r>
          </a:p>
          <a:p>
            <a:pPr lvl="1"/>
            <a:r>
              <a:rPr lang="en-US" dirty="0"/>
              <a:t>less than 5 NTU</a:t>
            </a:r>
          </a:p>
        </p:txBody>
      </p:sp>
    </p:spTree>
    <p:extLst>
      <p:ext uri="{BB962C8B-B14F-4D97-AF65-F5344CB8AC3E}">
        <p14:creationId xmlns:p14="http://schemas.microsoft.com/office/powerpoint/2010/main" val="110821470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en-US"/>
              <a:t>Conclusions…</a:t>
            </a:r>
          </a:p>
        </p:txBody>
      </p:sp>
      <p:sp>
        <p:nvSpPr>
          <p:cNvPr id="237571" name="Rectangle 3"/>
          <p:cNvSpPr>
            <a:spLocks noGrp="1" noChangeArrowheads="1"/>
          </p:cNvSpPr>
          <p:nvPr>
            <p:ph idx="1"/>
          </p:nvPr>
        </p:nvSpPr>
        <p:spPr/>
        <p:txBody>
          <a:bodyPr/>
          <a:lstStyle/>
          <a:p>
            <a:pPr>
              <a:lnSpc>
                <a:spcPct val="90000"/>
              </a:lnSpc>
            </a:pPr>
            <a:r>
              <a:rPr lang="en-US" dirty="0"/>
              <a:t>Many different filtration technologies are available</a:t>
            </a:r>
          </a:p>
          <a:p>
            <a:pPr>
              <a:lnSpc>
                <a:spcPct val="90000"/>
              </a:lnSpc>
            </a:pPr>
            <a:r>
              <a:rPr lang="en-US" dirty="0"/>
              <a:t>Filters are well suited for taking clean water and making it cleaner. They are not a good choice for treating very turbid surface waters</a:t>
            </a:r>
          </a:p>
          <a:p>
            <a:pPr>
              <a:lnSpc>
                <a:spcPct val="90000"/>
              </a:lnSpc>
            </a:pPr>
            <a:r>
              <a:rPr lang="en-US" dirty="0"/>
              <a:t>Pretreat using flocculation/floc blanket/plate (or tube) settlers</a:t>
            </a: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r>
              <a:rPr lang="en-US" dirty="0"/>
              <a:t>…Conclusions…</a:t>
            </a:r>
          </a:p>
        </p:txBody>
      </p:sp>
      <p:sp>
        <p:nvSpPr>
          <p:cNvPr id="103427" name="Rectangle 3"/>
          <p:cNvSpPr>
            <a:spLocks noGrp="1" noChangeArrowheads="1"/>
          </p:cNvSpPr>
          <p:nvPr>
            <p:ph idx="1"/>
          </p:nvPr>
        </p:nvSpPr>
        <p:spPr/>
        <p:txBody>
          <a:bodyPr/>
          <a:lstStyle/>
          <a:p>
            <a:r>
              <a:rPr lang="en-US" dirty="0" err="1"/>
              <a:t>StaRS</a:t>
            </a:r>
            <a:r>
              <a:rPr lang="en-US" dirty="0"/>
              <a:t> 3 main advantages over RSF</a:t>
            </a:r>
          </a:p>
          <a:p>
            <a:pPr lvl="1"/>
            <a:r>
              <a:rPr lang="en-US" dirty="0"/>
              <a:t>____________</a:t>
            </a:r>
          </a:p>
          <a:p>
            <a:pPr lvl="1"/>
            <a:r>
              <a:rPr lang="en-US" dirty="0"/>
              <a:t>______________________________________</a:t>
            </a:r>
          </a:p>
          <a:p>
            <a:pPr lvl="1"/>
            <a:r>
              <a:rPr lang="en-US" dirty="0"/>
              <a:t>Single valve control</a:t>
            </a:r>
          </a:p>
          <a:p>
            <a:pPr lvl="1"/>
            <a:r>
              <a:rPr lang="en-US" dirty="0"/>
              <a:t>No big valves needed!</a:t>
            </a:r>
          </a:p>
          <a:p>
            <a:r>
              <a:rPr lang="en-US" dirty="0"/>
              <a:t>RSF (and </a:t>
            </a:r>
            <a:r>
              <a:rPr lang="en-US" dirty="0" err="1"/>
              <a:t>StaRS</a:t>
            </a:r>
            <a:r>
              <a:rPr lang="en-US" dirty="0"/>
              <a:t>) require pretreatment with coagulant</a:t>
            </a:r>
          </a:p>
          <a:p>
            <a:pPr marL="0" indent="0">
              <a:buNone/>
            </a:pPr>
            <a:endParaRPr lang="en-US" dirty="0"/>
          </a:p>
        </p:txBody>
      </p:sp>
      <p:sp>
        <p:nvSpPr>
          <p:cNvPr id="103428" name="Text Box 4"/>
          <p:cNvSpPr txBox="1">
            <a:spLocks noChangeArrowheads="1"/>
          </p:cNvSpPr>
          <p:nvPr/>
        </p:nvSpPr>
        <p:spPr bwMode="auto">
          <a:xfrm>
            <a:off x="1206014" y="2668298"/>
            <a:ext cx="4461478"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Self backwashing (no pumps)</a:t>
            </a:r>
          </a:p>
        </p:txBody>
      </p:sp>
      <p:sp>
        <p:nvSpPr>
          <p:cNvPr id="103429" name="Text Box 5"/>
          <p:cNvSpPr txBox="1">
            <a:spLocks noChangeArrowheads="1"/>
          </p:cNvSpPr>
          <p:nvPr/>
        </p:nvSpPr>
        <p:spPr bwMode="auto">
          <a:xfrm>
            <a:off x="1206014" y="2145078"/>
            <a:ext cx="4059125" cy="523220"/>
          </a:xfrm>
          <a:prstGeom prst="rect">
            <a:avLst/>
          </a:prstGeom>
          <a:noFill/>
          <a:ln w="12700">
            <a:noFill/>
            <a:miter lim="800000"/>
            <a:headEnd type="none" w="lg" len="med"/>
            <a:tailEnd type="none" w="lg" len="med"/>
          </a:ln>
          <a:effectLst/>
        </p:spPr>
        <p:txBody>
          <a:bodyPr wrap="none">
            <a:spAutoFit/>
          </a:bodyPr>
          <a:lstStyle/>
          <a:p>
            <a:r>
              <a:rPr lang="en-US" b="0" dirty="0">
                <a:solidFill>
                  <a:schemeClr val="folHlink"/>
                </a:solidFill>
              </a:rPr>
              <a:t>Smaller filter area required</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34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34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8" grpId="0" build="p" autoUpdateAnimBg="0"/>
      <p:bldP spid="103429"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RSF have </a:t>
            </a:r>
            <a:r>
              <a:rPr lang="en-US" dirty="0" err="1"/>
              <a:t>pC</a:t>
            </a:r>
            <a:r>
              <a:rPr lang="en-US" dirty="0"/>
              <a:t>* of 1 to 1.5 under normal conditions (max influent turbidity is about 5 NTU)</a:t>
            </a:r>
          </a:p>
          <a:p>
            <a:r>
              <a:rPr lang="en-US" dirty="0" err="1"/>
              <a:t>StaRS</a:t>
            </a:r>
            <a:r>
              <a:rPr lang="en-US" dirty="0"/>
              <a:t> have </a:t>
            </a:r>
            <a:r>
              <a:rPr lang="en-US" dirty="0" err="1"/>
              <a:t>pC</a:t>
            </a:r>
            <a:r>
              <a:rPr lang="en-US" dirty="0"/>
              <a:t>* of 1 (preliminary data) </a:t>
            </a:r>
          </a:p>
          <a:p>
            <a:r>
              <a:rPr lang="en-US" dirty="0"/>
              <a:t>SSF have </a:t>
            </a:r>
            <a:r>
              <a:rPr lang="en-US" dirty="0" err="1"/>
              <a:t>pC</a:t>
            </a:r>
            <a:r>
              <a:rPr lang="en-US" dirty="0"/>
              <a:t>* of 1 to 1.5, but they perform poorly if the water contains much colloidal clay</a:t>
            </a:r>
          </a:p>
          <a:p>
            <a:r>
              <a:rPr lang="en-US" dirty="0"/>
              <a:t>Sand Filters CAN NOT treat high turbidity water</a:t>
            </a:r>
          </a:p>
        </p:txBody>
      </p:sp>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StaRS</a:t>
            </a:r>
            <a:r>
              <a:rPr lang="en-US" dirty="0"/>
              <a:t> Design Guidelines</a:t>
            </a:r>
          </a:p>
        </p:txBody>
      </p:sp>
      <p:sp>
        <p:nvSpPr>
          <p:cNvPr id="3" name="Content Placeholder 2"/>
          <p:cNvSpPr>
            <a:spLocks noGrp="1"/>
          </p:cNvSpPr>
          <p:nvPr>
            <p:ph idx="1"/>
          </p:nvPr>
        </p:nvSpPr>
        <p:spPr/>
        <p:txBody>
          <a:bodyPr/>
          <a:lstStyle/>
          <a:p>
            <a:r>
              <a:rPr lang="en-US" dirty="0"/>
              <a:t>Settled water is divided evenly between filters that are in filtration mode</a:t>
            </a:r>
          </a:p>
          <a:p>
            <a:pPr lvl="1"/>
            <a:r>
              <a:rPr lang="en-US" dirty="0"/>
              <a:t>Weir into entrance box </a:t>
            </a:r>
          </a:p>
          <a:p>
            <a:pPr lvl="2"/>
            <a:r>
              <a:rPr lang="en-US" dirty="0"/>
              <a:t>need to eliminate air entrainment problem</a:t>
            </a:r>
          </a:p>
          <a:p>
            <a:r>
              <a:rPr lang="en-US" dirty="0"/>
              <a:t>Backwash filter gets design flow</a:t>
            </a:r>
          </a:p>
          <a:p>
            <a:r>
              <a:rPr lang="en-US" dirty="0"/>
              <a:t>Each filter has an overflow box</a:t>
            </a:r>
          </a:p>
          <a:p>
            <a:r>
              <a:rPr lang="en-US" dirty="0"/>
              <a:t>Filtered water flows over a weir into a box taking water to the distribution tank</a:t>
            </a:r>
          </a:p>
          <a:p>
            <a:endParaRPr 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Siphon Geometry for Air trap</a:t>
            </a:r>
          </a:p>
        </p:txBody>
      </p:sp>
      <p:sp>
        <p:nvSpPr>
          <p:cNvPr id="3" name="Content Placeholder 2"/>
          <p:cNvSpPr>
            <a:spLocks noGrp="1"/>
          </p:cNvSpPr>
          <p:nvPr>
            <p:ph idx="1"/>
          </p:nvPr>
        </p:nvSpPr>
        <p:spPr/>
        <p:txBody>
          <a:bodyPr/>
          <a:lstStyle/>
          <a:p>
            <a:r>
              <a:rPr lang="en-US" dirty="0"/>
              <a:t>What must be true for the air</a:t>
            </a:r>
            <a:br>
              <a:rPr lang="en-US" dirty="0"/>
            </a:br>
            <a:r>
              <a:rPr lang="en-US" dirty="0"/>
              <a:t>in the siphon air trap?</a:t>
            </a:r>
          </a:p>
          <a:p>
            <a:pPr lvl="1"/>
            <a:r>
              <a:rPr lang="en-US" dirty="0">
                <a:solidFill>
                  <a:schemeClr val="accent4"/>
                </a:solidFill>
              </a:rPr>
              <a:t>Mass of air must be conserved</a:t>
            </a:r>
          </a:p>
          <a:p>
            <a:pPr lvl="2"/>
            <a:r>
              <a:rPr lang="en-US" dirty="0">
                <a:solidFill>
                  <a:schemeClr val="accent4"/>
                </a:solidFill>
              </a:rPr>
              <a:t>Volume of air is NOT conserved</a:t>
            </a:r>
          </a:p>
          <a:p>
            <a:pPr lvl="1"/>
            <a:r>
              <a:rPr lang="en-US" dirty="0">
                <a:solidFill>
                  <a:schemeClr val="accent4"/>
                </a:solidFill>
              </a:rPr>
              <a:t>Pressure in the air is independent of elevation</a:t>
            </a:r>
          </a:p>
          <a:p>
            <a:pPr lvl="2"/>
            <a:r>
              <a:rPr lang="en-US" dirty="0">
                <a:solidFill>
                  <a:schemeClr val="accent4"/>
                </a:solidFill>
              </a:rPr>
              <a:t>Depth of “submergence” (hydrostatic pressure) must be the same at both ends of the siphon!</a:t>
            </a:r>
          </a:p>
          <a:p>
            <a:r>
              <a:rPr lang="en-US" dirty="0"/>
              <a:t>What relationship can we use to final volume of air given initial volume of air?</a:t>
            </a:r>
          </a:p>
          <a:p>
            <a:pPr lvl="1"/>
            <a:r>
              <a:rPr lang="en-US" dirty="0">
                <a:solidFill>
                  <a:schemeClr val="accent4"/>
                </a:solidFill>
              </a:rPr>
              <a:t>PV=</a:t>
            </a:r>
            <a:r>
              <a:rPr lang="en-US" dirty="0" err="1">
                <a:solidFill>
                  <a:schemeClr val="accent4"/>
                </a:solidFill>
              </a:rPr>
              <a:t>nRT</a:t>
            </a:r>
            <a:endParaRPr lang="en-US" dirty="0">
              <a:solidFill>
                <a:schemeClr val="accent4"/>
              </a:solidFill>
            </a:endParaRPr>
          </a:p>
          <a:p>
            <a:endParaRPr lang="en-US" dirty="0"/>
          </a:p>
        </p:txBody>
      </p:sp>
      <p:pic>
        <p:nvPicPr>
          <p:cNvPr id="4" name="Picture 2" descr="Sage or Guide">
            <a:hlinkClick r:id="rId3" action="ppaction://hlinkpres?slideindex=1&amp;slidetitle=NetVelocity"/>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2155" y="352214"/>
            <a:ext cx="262165" cy="64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descr="http://designbeta.cee.cornell.edu/Designs/SRSF/6030/20Lps/SRSF_f.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6084" y="1497842"/>
            <a:ext cx="2852382" cy="21392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3"/>
    </p:bld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86" name="Group 185"/>
          <p:cNvGrpSpPr/>
          <p:nvPr/>
        </p:nvGrpSpPr>
        <p:grpSpPr>
          <a:xfrm>
            <a:off x="2945931" y="263468"/>
            <a:ext cx="2802476" cy="6594532"/>
            <a:chOff x="750008" y="263468"/>
            <a:chExt cx="2802476" cy="6594532"/>
          </a:xfrm>
        </p:grpSpPr>
        <p:grpSp>
          <p:nvGrpSpPr>
            <p:cNvPr id="55" name="Group 54"/>
            <p:cNvGrpSpPr/>
            <p:nvPr/>
          </p:nvGrpSpPr>
          <p:grpSpPr>
            <a:xfrm>
              <a:off x="1006549" y="263468"/>
              <a:ext cx="2545935" cy="6594532"/>
              <a:chOff x="4876800" y="170124"/>
              <a:chExt cx="2545935" cy="6594532"/>
            </a:xfrm>
          </p:grpSpPr>
          <p:sp>
            <p:nvSpPr>
              <p:cNvPr id="56" name="Rectangle 32"/>
              <p:cNvSpPr/>
              <p:nvPr/>
            </p:nvSpPr>
            <p:spPr bwMode="auto">
              <a:xfrm>
                <a:off x="4876800" y="3575256"/>
                <a:ext cx="1262063" cy="3189399"/>
              </a:xfrm>
              <a:prstGeom prst="rect">
                <a:avLst/>
              </a:prstGeom>
              <a:solidFill>
                <a:srgbClr val="3399FF"/>
              </a:solidFill>
              <a:ln>
                <a:solidFill>
                  <a:srgbClr val="B4B0E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57" name="Rectangle 56"/>
              <p:cNvSpPr>
                <a:spLocks noChangeArrowheads="1"/>
              </p:cNvSpPr>
              <p:nvPr/>
            </p:nvSpPr>
            <p:spPr bwMode="auto">
              <a:xfrm>
                <a:off x="4879975" y="3916218"/>
                <a:ext cx="1262063" cy="2743200"/>
              </a:xfrm>
              <a:prstGeom prst="rect">
                <a:avLst/>
              </a:prstGeom>
              <a:blipFill dpi="0" rotWithShape="1">
                <a:blip r:embed="rId3" cstate="print">
                  <a:alphaModFix amt="66000"/>
                </a:blip>
                <a:srcRec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8" name="Can 78"/>
              <p:cNvSpPr>
                <a:spLocks noChangeArrowheads="1"/>
              </p:cNvSpPr>
              <p:nvPr/>
            </p:nvSpPr>
            <p:spPr bwMode="auto">
              <a:xfrm rot="5400000">
                <a:off x="5453063" y="41880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59" name="Can 78"/>
              <p:cNvSpPr>
                <a:spLocks noChangeArrowheads="1"/>
              </p:cNvSpPr>
              <p:nvPr/>
            </p:nvSpPr>
            <p:spPr bwMode="auto">
              <a:xfrm rot="5400000">
                <a:off x="5454650" y="491829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0" name="Can 78"/>
              <p:cNvSpPr>
                <a:spLocks noChangeArrowheads="1"/>
              </p:cNvSpPr>
              <p:nvPr/>
            </p:nvSpPr>
            <p:spPr bwMode="auto">
              <a:xfrm rot="5400000">
                <a:off x="5454650" y="5319932"/>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1" name="Can 78"/>
              <p:cNvSpPr>
                <a:spLocks noChangeArrowheads="1"/>
              </p:cNvSpPr>
              <p:nvPr/>
            </p:nvSpPr>
            <p:spPr bwMode="auto">
              <a:xfrm rot="5400000">
                <a:off x="5453063" y="605177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2" name="Can 78"/>
              <p:cNvSpPr>
                <a:spLocks noChangeArrowheads="1"/>
              </p:cNvSpPr>
              <p:nvPr/>
            </p:nvSpPr>
            <p:spPr bwMode="auto">
              <a:xfrm rot="5400000">
                <a:off x="5453063" y="3848320"/>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3" name="Can 78"/>
              <p:cNvSpPr>
                <a:spLocks noChangeArrowheads="1"/>
              </p:cNvSpPr>
              <p:nvPr/>
            </p:nvSpPr>
            <p:spPr bwMode="auto">
              <a:xfrm rot="5400000">
                <a:off x="5454650" y="454047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4" name="Can 78"/>
              <p:cNvSpPr>
                <a:spLocks noChangeArrowheads="1"/>
              </p:cNvSpPr>
              <p:nvPr/>
            </p:nvSpPr>
            <p:spPr bwMode="auto">
              <a:xfrm rot="5400000">
                <a:off x="5453063" y="5673945"/>
                <a:ext cx="74613"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5" name="Freeform 73"/>
              <p:cNvSpPr>
                <a:spLocks/>
              </p:cNvSpPr>
              <p:nvPr/>
            </p:nvSpPr>
            <p:spPr bwMode="auto">
              <a:xfrm>
                <a:off x="6986904" y="3745503"/>
                <a:ext cx="190500" cy="63500"/>
              </a:xfrm>
              <a:custGeom>
                <a:avLst/>
                <a:gdLst>
                  <a:gd name="T0" fmla="*/ 0 w 168"/>
                  <a:gd name="T1" fmla="*/ 12 h 84"/>
                  <a:gd name="T2" fmla="*/ 90 w 168"/>
                  <a:gd name="T3" fmla="*/ 12 h 84"/>
                  <a:gd name="T4" fmla="*/ 168 w 168"/>
                  <a:gd name="T5" fmla="*/ 84 h 84"/>
                </a:gdLst>
                <a:ahLst/>
                <a:cxnLst>
                  <a:cxn ang="0">
                    <a:pos x="T0" y="T1"/>
                  </a:cxn>
                  <a:cxn ang="0">
                    <a:pos x="T2" y="T3"/>
                  </a:cxn>
                  <a:cxn ang="0">
                    <a:pos x="T4" y="T5"/>
                  </a:cxn>
                </a:cxnLst>
                <a:rect l="0" t="0" r="r" b="b"/>
                <a:pathLst>
                  <a:path w="168" h="84">
                    <a:moveTo>
                      <a:pt x="0" y="12"/>
                    </a:moveTo>
                    <a:cubicBezTo>
                      <a:pt x="31" y="6"/>
                      <a:pt x="62" y="0"/>
                      <a:pt x="90" y="12"/>
                    </a:cubicBezTo>
                    <a:cubicBezTo>
                      <a:pt x="118" y="24"/>
                      <a:pt x="143" y="54"/>
                      <a:pt x="168" y="84"/>
                    </a:cubicBezTo>
                  </a:path>
                </a:pathLst>
              </a:custGeom>
              <a:solidFill>
                <a:srgbClr val="3399FF"/>
              </a:solidFill>
              <a:ln w="76200" cmpd="sng">
                <a:solidFill>
                  <a:srgbClr val="3399FF"/>
                </a:solidFill>
                <a:round/>
                <a:headEnd/>
                <a:tailEnd/>
              </a:ln>
              <a:effectLst/>
            </p:spPr>
            <p:txBody>
              <a:bodyPr/>
              <a:lstStyle/>
              <a:p>
                <a:endParaRPr lang="en-US"/>
              </a:p>
            </p:txBody>
          </p:sp>
          <p:sp>
            <p:nvSpPr>
              <p:cNvPr id="66" name="Down Arrow 65"/>
              <p:cNvSpPr>
                <a:spLocks noChangeArrowheads="1"/>
              </p:cNvSpPr>
              <p:nvPr/>
            </p:nvSpPr>
            <p:spPr bwMode="auto">
              <a:xfrm rot="10800000">
                <a:off x="5434013" y="4880195"/>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7" name="Down Arrow 67"/>
              <p:cNvSpPr>
                <a:spLocks noChangeArrowheads="1"/>
              </p:cNvSpPr>
              <p:nvPr/>
            </p:nvSpPr>
            <p:spPr bwMode="auto">
              <a:xfrm rot="10800000">
                <a:off x="5430838" y="5621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8" name="Down Arrow 67"/>
              <p:cNvSpPr>
                <a:spLocks noChangeArrowheads="1"/>
              </p:cNvSpPr>
              <p:nvPr/>
            </p:nvSpPr>
            <p:spPr bwMode="auto">
              <a:xfrm rot="10800000">
                <a:off x="5430838" y="638355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69" name="Down Arrow 67"/>
              <p:cNvSpPr>
                <a:spLocks noChangeArrowheads="1"/>
              </p:cNvSpPr>
              <p:nvPr/>
            </p:nvSpPr>
            <p:spPr bwMode="auto">
              <a:xfrm rot="10800000">
                <a:off x="5434013" y="4538882"/>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0" name="Down Arrow 67"/>
              <p:cNvSpPr>
                <a:spLocks noChangeArrowheads="1"/>
              </p:cNvSpPr>
              <p:nvPr/>
            </p:nvSpPr>
            <p:spPr bwMode="auto">
              <a:xfrm rot="10800000">
                <a:off x="5426075" y="5259607"/>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1" name="Down Arrow 67"/>
              <p:cNvSpPr>
                <a:spLocks noChangeArrowheads="1"/>
              </p:cNvSpPr>
              <p:nvPr/>
            </p:nvSpPr>
            <p:spPr bwMode="auto">
              <a:xfrm rot="10800000">
                <a:off x="5432425" y="6020020"/>
                <a:ext cx="204788" cy="185738"/>
              </a:xfrm>
              <a:prstGeom prst="downArrow">
                <a:avLst>
                  <a:gd name="adj1" fmla="val 50000"/>
                  <a:gd name="adj2" fmla="val 50000"/>
                </a:avLst>
              </a:prstGeom>
              <a:solidFill>
                <a:srgbClr val="0033CC"/>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72" name="Rectangle 71"/>
              <p:cNvSpPr/>
              <p:nvPr/>
            </p:nvSpPr>
            <p:spPr bwMode="auto">
              <a:xfrm>
                <a:off x="4898628" y="3727082"/>
                <a:ext cx="1240235" cy="83345"/>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3" name="U-Turn Arrow 72"/>
              <p:cNvSpPr/>
              <p:nvPr/>
            </p:nvSpPr>
            <p:spPr bwMode="auto">
              <a:xfrm>
                <a:off x="4924424" y="3628133"/>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4" name="U-Turn Arrow 73"/>
              <p:cNvSpPr/>
              <p:nvPr/>
            </p:nvSpPr>
            <p:spPr bwMode="auto">
              <a:xfrm>
                <a:off x="5184773" y="3647501"/>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5" name="U-Turn Arrow 74"/>
              <p:cNvSpPr/>
              <p:nvPr/>
            </p:nvSpPr>
            <p:spPr bwMode="auto">
              <a:xfrm>
                <a:off x="5648164"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6" name="U-Turn Arrow 75"/>
              <p:cNvSpPr/>
              <p:nvPr/>
            </p:nvSpPr>
            <p:spPr bwMode="auto">
              <a:xfrm>
                <a:off x="5947965" y="3656709"/>
                <a:ext cx="209551" cy="407513"/>
              </a:xfrm>
              <a:prstGeom prst="uturnArrow">
                <a:avLst>
                  <a:gd name="adj1" fmla="val 20759"/>
                  <a:gd name="adj2" fmla="val 25000"/>
                  <a:gd name="adj3" fmla="val 38334"/>
                  <a:gd name="adj4" fmla="val 20759"/>
                  <a:gd name="adj5" fmla="val 40801"/>
                </a:avLst>
              </a:prstGeom>
              <a:solidFill>
                <a:srgbClr val="FFC000"/>
              </a:solidFill>
              <a:ln w="9525"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7" name="Line 71"/>
              <p:cNvSpPr>
                <a:spLocks noChangeShapeType="1"/>
              </p:cNvSpPr>
              <p:nvPr/>
            </p:nvSpPr>
            <p:spPr bwMode="auto">
              <a:xfrm>
                <a:off x="7194135" y="3802594"/>
                <a:ext cx="228600" cy="304800"/>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8"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83"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86" name="Group 329"/>
              <p:cNvGrpSpPr>
                <a:grpSpLocks/>
              </p:cNvGrpSpPr>
              <p:nvPr/>
            </p:nvGrpSpPr>
            <p:grpSpPr bwMode="auto">
              <a:xfrm rot="10800000">
                <a:off x="6280150" y="900657"/>
                <a:ext cx="255588" cy="376238"/>
                <a:chOff x="1440" y="3168"/>
                <a:chExt cx="192" cy="288"/>
              </a:xfrm>
              <a:solidFill>
                <a:schemeClr val="bg1"/>
              </a:solidFill>
            </p:grpSpPr>
            <p:sp>
              <p:nvSpPr>
                <p:cNvPr id="109" name="Rectangle 330"/>
                <p:cNvSpPr>
                  <a:spLocks noChangeArrowheads="1"/>
                </p:cNvSpPr>
                <p:nvPr/>
              </p:nvSpPr>
              <p:spPr bwMode="auto">
                <a:xfrm>
                  <a:off x="1440" y="3168"/>
                  <a:ext cx="96" cy="288"/>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10" name="Rectangle 331"/>
                <p:cNvSpPr>
                  <a:spLocks noChangeArrowheads="1"/>
                </p:cNvSpPr>
                <p:nvPr/>
              </p:nvSpPr>
              <p:spPr bwMode="auto">
                <a:xfrm>
                  <a:off x="1536" y="3264"/>
                  <a:ext cx="96" cy="96"/>
                </a:xfrm>
                <a:prstGeom prst="rect">
                  <a:avLst/>
                </a:prstGeom>
                <a:grp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87" name="Rectangle 86"/>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8" name="Rectangle 87"/>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9" name="Line 70"/>
              <p:cNvSpPr>
                <a:spLocks noChangeShapeType="1"/>
              </p:cNvSpPr>
              <p:nvPr/>
            </p:nvSpPr>
            <p:spPr bwMode="auto">
              <a:xfrm flipH="1" flipV="1">
                <a:off x="5564215" y="2955629"/>
                <a:ext cx="0" cy="322778"/>
              </a:xfrm>
              <a:prstGeom prst="line">
                <a:avLst/>
              </a:prstGeom>
              <a:noFill/>
              <a:ln w="57150">
                <a:solidFill>
                  <a:srgbClr val="FFC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90" name="Group 131"/>
              <p:cNvGrpSpPr/>
              <p:nvPr/>
            </p:nvGrpSpPr>
            <p:grpSpPr>
              <a:xfrm>
                <a:off x="4876800" y="170124"/>
                <a:ext cx="1270000" cy="6537960"/>
                <a:chOff x="4876800" y="1729007"/>
                <a:chExt cx="1270000" cy="4973638"/>
              </a:xfrm>
            </p:grpSpPr>
            <p:cxnSp>
              <p:nvCxnSpPr>
                <p:cNvPr id="107"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cxnSp>
            <p:nvCxnSpPr>
              <p:cNvPr id="91" name="Straight Connector 90"/>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grpSp>
            <p:nvGrpSpPr>
              <p:cNvPr id="92" name="Group 137"/>
              <p:cNvGrpSpPr/>
              <p:nvPr/>
            </p:nvGrpSpPr>
            <p:grpSpPr>
              <a:xfrm>
                <a:off x="6424801" y="1254642"/>
                <a:ext cx="784525" cy="5510014"/>
                <a:chOff x="6424801" y="1254642"/>
                <a:chExt cx="784525" cy="5510014"/>
              </a:xfrm>
            </p:grpSpPr>
            <p:sp>
              <p:nvSpPr>
                <p:cNvPr id="95" name="Rectangle 94"/>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6" name="Rectangle 95"/>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7"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98" name="Group 191"/>
                <p:cNvGrpSpPr/>
                <p:nvPr/>
              </p:nvGrpSpPr>
              <p:grpSpPr>
                <a:xfrm>
                  <a:off x="6424801" y="6257420"/>
                  <a:ext cx="784525" cy="507236"/>
                  <a:chOff x="6424801" y="5321716"/>
                  <a:chExt cx="784525" cy="507236"/>
                </a:xfrm>
              </p:grpSpPr>
              <p:grpSp>
                <p:nvGrpSpPr>
                  <p:cNvPr id="99" name="Group 99"/>
                  <p:cNvGrpSpPr/>
                  <p:nvPr/>
                </p:nvGrpSpPr>
                <p:grpSpPr>
                  <a:xfrm rot="5400000">
                    <a:off x="6693428" y="5487856"/>
                    <a:ext cx="223645" cy="336234"/>
                    <a:chOff x="6280150" y="1319213"/>
                    <a:chExt cx="255588" cy="376238"/>
                  </a:xfrm>
                </p:grpSpPr>
                <p:sp>
                  <p:nvSpPr>
                    <p:cNvPr id="105"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106"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100"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101" name="Group 106"/>
                  <p:cNvGrpSpPr/>
                  <p:nvPr/>
                </p:nvGrpSpPr>
                <p:grpSpPr>
                  <a:xfrm rot="16200000">
                    <a:off x="6951357" y="5570983"/>
                    <a:ext cx="246063" cy="269875"/>
                    <a:chOff x="6346031" y="891382"/>
                    <a:chExt cx="246063" cy="269875"/>
                  </a:xfrm>
                </p:grpSpPr>
                <p:sp>
                  <p:nvSpPr>
                    <p:cNvPr id="102"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3"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93" name="Rectangle 92"/>
              <p:cNvSpPr/>
              <p:nvPr/>
            </p:nvSpPr>
            <p:spPr bwMode="auto">
              <a:xfrm>
                <a:off x="6431755" y="1265274"/>
                <a:ext cx="75370" cy="23734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4" name="Rectangle 93"/>
              <p:cNvSpPr/>
              <p:nvPr/>
            </p:nvSpPr>
            <p:spPr bwMode="auto">
              <a:xfrm>
                <a:off x="5542162" y="1268822"/>
                <a:ext cx="73152" cy="2286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cxnSp>
          <p:nvCxnSpPr>
            <p:cNvPr id="111" name="Straight Connector 110"/>
            <p:cNvCxnSpPr/>
            <p:nvPr/>
          </p:nvCxnSpPr>
          <p:spPr bwMode="auto">
            <a:xfrm>
              <a:off x="750008" y="1266786"/>
              <a:ext cx="2753639" cy="0"/>
            </a:xfrm>
            <a:prstGeom prst="line">
              <a:avLst/>
            </a:prstGeom>
            <a:noFill/>
            <a:ln w="12700" cap="flat" cmpd="sng" algn="ctr">
              <a:solidFill>
                <a:schemeClr val="tx2"/>
              </a:solidFill>
              <a:prstDash val="sysDot"/>
              <a:round/>
              <a:headEnd type="none" w="lg" len="med"/>
              <a:tailEnd type="none" w="lg" len="med"/>
            </a:ln>
            <a:effectLst/>
          </p:spPr>
        </p:cxnSp>
        <p:cxnSp>
          <p:nvCxnSpPr>
            <p:cNvPr id="112" name="Straight Arrow Connector 111"/>
            <p:cNvCxnSpPr/>
            <p:nvPr/>
          </p:nvCxnSpPr>
          <p:spPr bwMode="auto">
            <a:xfrm>
              <a:off x="1329003" y="1274633"/>
              <a:ext cx="0" cy="240423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13" name="Straight Arrow Connector 112"/>
            <p:cNvCxnSpPr/>
            <p:nvPr/>
          </p:nvCxnSpPr>
          <p:spPr bwMode="auto">
            <a:xfrm>
              <a:off x="2949921" y="1277514"/>
              <a:ext cx="0" cy="2486415"/>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4" name="TextBox 113"/>
            <p:cNvSpPr txBox="1"/>
            <p:nvPr/>
          </p:nvSpPr>
          <p:spPr>
            <a:xfrm>
              <a:off x="1031954" y="1684314"/>
              <a:ext cx="628698" cy="461665"/>
            </a:xfrm>
            <a:prstGeom prst="rect">
              <a:avLst/>
            </a:prstGeom>
            <a:solidFill>
              <a:schemeClr val="bg1"/>
            </a:solidFill>
          </p:spPr>
          <p:txBody>
            <a:bodyPr wrap="none" rtlCol="0">
              <a:spAutoFit/>
            </a:bodyPr>
            <a:lstStyle/>
            <a:p>
              <a:r>
                <a:rPr lang="en-US" sz="2400" b="0" dirty="0"/>
                <a:t>L1</a:t>
              </a:r>
              <a:r>
                <a:rPr lang="en-US" sz="2400" b="0" baseline="-25000" dirty="0"/>
                <a:t>0</a:t>
              </a:r>
              <a:endParaRPr lang="en-US" sz="2400" b="0" dirty="0"/>
            </a:p>
          </p:txBody>
        </p:sp>
        <p:sp>
          <p:nvSpPr>
            <p:cNvPr id="115" name="TextBox 114"/>
            <p:cNvSpPr txBox="1"/>
            <p:nvPr/>
          </p:nvSpPr>
          <p:spPr>
            <a:xfrm>
              <a:off x="2704068" y="1698928"/>
              <a:ext cx="628698" cy="461665"/>
            </a:xfrm>
            <a:prstGeom prst="rect">
              <a:avLst/>
            </a:prstGeom>
            <a:solidFill>
              <a:schemeClr val="bg1"/>
            </a:solidFill>
          </p:spPr>
          <p:txBody>
            <a:bodyPr wrap="none" rtlCol="0">
              <a:spAutoFit/>
            </a:bodyPr>
            <a:lstStyle/>
            <a:p>
              <a:r>
                <a:rPr lang="en-US" sz="2400" b="0" dirty="0"/>
                <a:t>L3</a:t>
              </a:r>
              <a:r>
                <a:rPr lang="en-US" sz="2400" b="0" baseline="-25000" dirty="0"/>
                <a:t>0</a:t>
              </a:r>
              <a:endParaRPr lang="en-US" sz="2400" b="0" dirty="0"/>
            </a:p>
          </p:txBody>
        </p:sp>
        <p:cxnSp>
          <p:nvCxnSpPr>
            <p:cNvPr id="116" name="Straight Connector 115"/>
            <p:cNvCxnSpPr/>
            <p:nvPr/>
          </p:nvCxnSpPr>
          <p:spPr bwMode="auto">
            <a:xfrm rot="5400000">
              <a:off x="2329334" y="732337"/>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7" name="Straight Connector 116"/>
            <p:cNvCxnSpPr/>
            <p:nvPr/>
          </p:nvCxnSpPr>
          <p:spPr bwMode="auto">
            <a:xfrm rot="5400000">
              <a:off x="1343602" y="774086"/>
              <a:ext cx="676402" cy="0"/>
            </a:xfrm>
            <a:prstGeom prst="line">
              <a:avLst/>
            </a:prstGeom>
            <a:noFill/>
            <a:ln w="12700" cap="flat" cmpd="sng" algn="ctr">
              <a:solidFill>
                <a:schemeClr val="tx2"/>
              </a:solidFill>
              <a:prstDash val="sysDot"/>
              <a:round/>
              <a:headEnd type="none" w="lg" len="med"/>
              <a:tailEnd type="none" w="lg" len="med"/>
            </a:ln>
            <a:effectLst/>
          </p:spPr>
        </p:cxnSp>
        <p:cxnSp>
          <p:nvCxnSpPr>
            <p:cNvPr id="118" name="Straight Arrow Connector 117"/>
            <p:cNvCxnSpPr/>
            <p:nvPr/>
          </p:nvCxnSpPr>
          <p:spPr bwMode="auto">
            <a:xfrm>
              <a:off x="1690577" y="812611"/>
              <a:ext cx="973826" cy="0"/>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19" name="TextBox 118"/>
            <p:cNvSpPr txBox="1"/>
            <p:nvPr/>
          </p:nvSpPr>
          <p:spPr>
            <a:xfrm>
              <a:off x="1772782" y="556971"/>
              <a:ext cx="526106" cy="461665"/>
            </a:xfrm>
            <a:prstGeom prst="rect">
              <a:avLst/>
            </a:prstGeom>
            <a:solidFill>
              <a:schemeClr val="bg1"/>
            </a:solidFill>
          </p:spPr>
          <p:txBody>
            <a:bodyPr wrap="none" rtlCol="0">
              <a:spAutoFit/>
            </a:bodyPr>
            <a:lstStyle/>
            <a:p>
              <a:r>
                <a:rPr lang="en-US" sz="2400" b="0" dirty="0"/>
                <a:t>L2</a:t>
              </a:r>
            </a:p>
          </p:txBody>
        </p:sp>
      </p:grpSp>
      <p:sp>
        <p:nvSpPr>
          <p:cNvPr id="136" name="Rectangle 5" descr="Cork"/>
          <p:cNvSpPr>
            <a:spLocks noChangeArrowheads="1"/>
          </p:cNvSpPr>
          <p:nvPr/>
        </p:nvSpPr>
        <p:spPr bwMode="auto">
          <a:xfrm>
            <a:off x="11445562" y="4103146"/>
            <a:ext cx="433270" cy="265133"/>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7" name="Freeform 136"/>
          <p:cNvSpPr/>
          <p:nvPr/>
        </p:nvSpPr>
        <p:spPr bwMode="auto">
          <a:xfrm>
            <a:off x="11421434" y="3812722"/>
            <a:ext cx="432345" cy="553472"/>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38" name="Rectangle 5" descr="Cork"/>
          <p:cNvSpPr>
            <a:spLocks noChangeArrowheads="1"/>
          </p:cNvSpPr>
          <p:nvPr/>
        </p:nvSpPr>
        <p:spPr bwMode="auto">
          <a:xfrm>
            <a:off x="9378891" y="1403789"/>
            <a:ext cx="1494503" cy="250365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39" name="Chord 138"/>
          <p:cNvSpPr/>
          <p:nvPr/>
        </p:nvSpPr>
        <p:spPr bwMode="auto">
          <a:xfrm rot="5400000" flipH="1">
            <a:off x="11113012" y="1806343"/>
            <a:ext cx="228600" cy="228600"/>
          </a:xfrm>
          <a:prstGeom prst="chord">
            <a:avLst>
              <a:gd name="adj1" fmla="val 15384200"/>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0" name="Rectangle 5" descr="Cork"/>
          <p:cNvSpPr>
            <a:spLocks noChangeArrowheads="1"/>
          </p:cNvSpPr>
          <p:nvPr/>
        </p:nvSpPr>
        <p:spPr bwMode="auto">
          <a:xfrm>
            <a:off x="10992537" y="4090326"/>
            <a:ext cx="433270" cy="222992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1" name="Rectangle 5" descr="Cork"/>
          <p:cNvSpPr>
            <a:spLocks noChangeArrowheads="1"/>
          </p:cNvSpPr>
          <p:nvPr/>
        </p:nvSpPr>
        <p:spPr bwMode="auto">
          <a:xfrm>
            <a:off x="9387856" y="3893551"/>
            <a:ext cx="1494503" cy="2399368"/>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3" name="Rectangle 5" descr="Cork"/>
          <p:cNvSpPr>
            <a:spLocks noChangeArrowheads="1"/>
          </p:cNvSpPr>
          <p:nvPr/>
        </p:nvSpPr>
        <p:spPr bwMode="auto">
          <a:xfrm>
            <a:off x="9398614" y="5130810"/>
            <a:ext cx="1494503" cy="1173921"/>
          </a:xfrm>
          <a:prstGeom prst="rect">
            <a:avLst/>
          </a:prstGeom>
          <a:blipFill>
            <a:blip r:embed="rId3" cstate="print"/>
            <a:tile tx="0" ty="0" sx="100000" sy="100000" flip="none" algn="tl"/>
          </a:blip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4" name="Freeform 143"/>
          <p:cNvSpPr/>
          <p:nvPr/>
        </p:nvSpPr>
        <p:spPr bwMode="auto">
          <a:xfrm>
            <a:off x="9378023" y="1190847"/>
            <a:ext cx="1494504" cy="5114118"/>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Lst>
            <a:ahLst/>
            <a:cxnLst>
              <a:cxn ang="0">
                <a:pos x="connsiteX0" y="connsiteY0"/>
              </a:cxn>
              <a:cxn ang="0">
                <a:pos x="connsiteX1" y="connsiteY1"/>
              </a:cxn>
              <a:cxn ang="0">
                <a:pos x="connsiteX2" y="connsiteY2"/>
              </a:cxn>
              <a:cxn ang="0">
                <a:pos x="connsiteX3" y="connsiteY3"/>
              </a:cxn>
            </a:cxnLst>
            <a:rect l="l" t="t" r="r" b="b"/>
            <a:pathLst>
              <a:path w="2635046" h="3254859">
                <a:moveTo>
                  <a:pt x="0" y="0"/>
                </a:moveTo>
                <a:cubicBezTo>
                  <a:pt x="3278" y="1078271"/>
                  <a:pt x="6555" y="2176588"/>
                  <a:pt x="9833" y="3254859"/>
                </a:cubicBezTo>
                <a:lnTo>
                  <a:pt x="2635046" y="3254859"/>
                </a:lnTo>
                <a:lnTo>
                  <a:pt x="2635046" y="381"/>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5" name="Freeform 144"/>
          <p:cNvSpPr/>
          <p:nvPr/>
        </p:nvSpPr>
        <p:spPr bwMode="auto">
          <a:xfrm>
            <a:off x="10993462" y="3810633"/>
            <a:ext cx="432345" cy="2497095"/>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Lst>
            <a:ahLst/>
            <a:cxnLst>
              <a:cxn ang="0">
                <a:pos x="connsiteX0" y="connsiteY0"/>
              </a:cxn>
              <a:cxn ang="0">
                <a:pos x="connsiteX1" y="connsiteY1"/>
              </a:cxn>
              <a:cxn ang="0">
                <a:pos x="connsiteX2" y="connsiteY2"/>
              </a:cxn>
              <a:cxn ang="0">
                <a:pos x="connsiteX3" y="connsiteY3"/>
              </a:cxn>
            </a:cxnLst>
            <a:rect l="l" t="t" r="r" b="b"/>
            <a:pathLst>
              <a:path w="2635046" h="3254478">
                <a:moveTo>
                  <a:pt x="0" y="19665"/>
                </a:moveTo>
                <a:cubicBezTo>
                  <a:pt x="3278" y="1097936"/>
                  <a:pt x="6555" y="2176207"/>
                  <a:pt x="9833" y="3254478"/>
                </a:cubicBezTo>
                <a:lnTo>
                  <a:pt x="2635046" y="3254478"/>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6" name="Rectangle 5" descr="Cork"/>
          <p:cNvSpPr>
            <a:spLocks noChangeArrowheads="1"/>
          </p:cNvSpPr>
          <p:nvPr/>
        </p:nvSpPr>
        <p:spPr bwMode="auto">
          <a:xfrm rot="5400000" flipH="1" flipV="1">
            <a:off x="11294872" y="3830719"/>
            <a:ext cx="327765" cy="183689"/>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47" name="Freeform 146"/>
          <p:cNvSpPr/>
          <p:nvPr/>
        </p:nvSpPr>
        <p:spPr bwMode="auto">
          <a:xfrm flipV="1">
            <a:off x="10074618" y="2144451"/>
            <a:ext cx="1200583" cy="3990920"/>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070998 h 6325857"/>
              <a:gd name="connsiteX1" fmla="*/ 9833 w 2635046"/>
              <a:gd name="connsiteY1" fmla="*/ 6325857 h 6325857"/>
              <a:gd name="connsiteX2" fmla="*/ 2635046 w 2635046"/>
              <a:gd name="connsiteY2" fmla="*/ 6325857 h 6325857"/>
              <a:gd name="connsiteX3" fmla="*/ 2635046 w 2635046"/>
              <a:gd name="connsiteY3" fmla="*/ 0 h 6325857"/>
            </a:gdLst>
            <a:ahLst/>
            <a:cxnLst>
              <a:cxn ang="0">
                <a:pos x="connsiteX0" y="connsiteY0"/>
              </a:cxn>
              <a:cxn ang="0">
                <a:pos x="connsiteX1" y="connsiteY1"/>
              </a:cxn>
              <a:cxn ang="0">
                <a:pos x="connsiteX2" y="connsiteY2"/>
              </a:cxn>
              <a:cxn ang="0">
                <a:pos x="connsiteX3" y="connsiteY3"/>
              </a:cxn>
            </a:cxnLst>
            <a:rect l="l" t="t" r="r" b="b"/>
            <a:pathLst>
              <a:path w="2635046" h="6325857">
                <a:moveTo>
                  <a:pt x="0" y="3070998"/>
                </a:moveTo>
                <a:cubicBezTo>
                  <a:pt x="3278" y="4149269"/>
                  <a:pt x="6555" y="5247586"/>
                  <a:pt x="9833" y="6325857"/>
                </a:cubicBezTo>
                <a:lnTo>
                  <a:pt x="2635046" y="6325857"/>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48" name="Freeform 147"/>
          <p:cNvSpPr/>
          <p:nvPr/>
        </p:nvSpPr>
        <p:spPr bwMode="auto">
          <a:xfrm flipV="1">
            <a:off x="10249984" y="2296851"/>
            <a:ext cx="874612" cy="3851286"/>
          </a:xfrm>
          <a:custGeom>
            <a:avLst/>
            <a:gdLst>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429341 w 3501922"/>
              <a:gd name="connsiteY0" fmla="*/ 19665 h 3796891"/>
              <a:gd name="connsiteX1" fmla="*/ 439174 w 3501922"/>
              <a:gd name="connsiteY1" fmla="*/ 3254478 h 3796891"/>
              <a:gd name="connsiteX2" fmla="*/ 3064387 w 3501922"/>
              <a:gd name="connsiteY2" fmla="*/ 3254478 h 3796891"/>
              <a:gd name="connsiteX3" fmla="*/ 3064387 w 3501922"/>
              <a:gd name="connsiteY3" fmla="*/ 0 h 3796891"/>
              <a:gd name="connsiteX0" fmla="*/ 0 w 3072581"/>
              <a:gd name="connsiteY0" fmla="*/ 19665 h 3796891"/>
              <a:gd name="connsiteX1" fmla="*/ 9833 w 3072581"/>
              <a:gd name="connsiteY1" fmla="*/ 3254478 h 3796891"/>
              <a:gd name="connsiteX2" fmla="*/ 2635046 w 3072581"/>
              <a:gd name="connsiteY2" fmla="*/ 3254478 h 3796891"/>
              <a:gd name="connsiteX3" fmla="*/ 2635046 w 3072581"/>
              <a:gd name="connsiteY3" fmla="*/ 0 h 3796891"/>
              <a:gd name="connsiteX0" fmla="*/ 0 w 3072581"/>
              <a:gd name="connsiteY0" fmla="*/ 19665 h 3254478"/>
              <a:gd name="connsiteX1" fmla="*/ 9833 w 3072581"/>
              <a:gd name="connsiteY1" fmla="*/ 3254478 h 3254478"/>
              <a:gd name="connsiteX2" fmla="*/ 2635046 w 3072581"/>
              <a:gd name="connsiteY2" fmla="*/ 3254478 h 3254478"/>
              <a:gd name="connsiteX3" fmla="*/ 2635046 w 3072581"/>
              <a:gd name="connsiteY3" fmla="*/ 0 h 3254478"/>
              <a:gd name="connsiteX0" fmla="*/ 0 w 2635046"/>
              <a:gd name="connsiteY0" fmla="*/ 19665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80451"/>
              <a:gd name="connsiteX1" fmla="*/ 9833 w 2635046"/>
              <a:gd name="connsiteY1" fmla="*/ 3280451 h 3280451"/>
              <a:gd name="connsiteX2" fmla="*/ 2635046 w 2635046"/>
              <a:gd name="connsiteY2" fmla="*/ 3280451 h 3280451"/>
              <a:gd name="connsiteX3" fmla="*/ 2635046 w 2635046"/>
              <a:gd name="connsiteY3" fmla="*/ 25973 h 3280451"/>
              <a:gd name="connsiteX0" fmla="*/ 0 w 2635046"/>
              <a:gd name="connsiteY0" fmla="*/ 0 h 3260247"/>
              <a:gd name="connsiteX1" fmla="*/ 9833 w 2635046"/>
              <a:gd name="connsiteY1" fmla="*/ 3260247 h 3260247"/>
              <a:gd name="connsiteX2" fmla="*/ 2635046 w 2635046"/>
              <a:gd name="connsiteY2" fmla="*/ 3260247 h 3260247"/>
              <a:gd name="connsiteX3" fmla="*/ 2635046 w 2635046"/>
              <a:gd name="connsiteY3" fmla="*/ 5769 h 3260247"/>
              <a:gd name="connsiteX0" fmla="*/ 0 w 2635046"/>
              <a:gd name="connsiteY0" fmla="*/ 3660 h 3254478"/>
              <a:gd name="connsiteX1" fmla="*/ 9833 w 2635046"/>
              <a:gd name="connsiteY1" fmla="*/ 3254478 h 3254478"/>
              <a:gd name="connsiteX2" fmla="*/ 2635046 w 2635046"/>
              <a:gd name="connsiteY2" fmla="*/ 3254478 h 3254478"/>
              <a:gd name="connsiteX3" fmla="*/ 2635046 w 2635046"/>
              <a:gd name="connsiteY3" fmla="*/ 0 h 3254478"/>
              <a:gd name="connsiteX0" fmla="*/ 0 w 2635046"/>
              <a:gd name="connsiteY0" fmla="*/ 0 h 3254859"/>
              <a:gd name="connsiteX1" fmla="*/ 9833 w 2635046"/>
              <a:gd name="connsiteY1" fmla="*/ 3254859 h 3254859"/>
              <a:gd name="connsiteX2" fmla="*/ 2635046 w 2635046"/>
              <a:gd name="connsiteY2" fmla="*/ 3254859 h 3254859"/>
              <a:gd name="connsiteX3" fmla="*/ 2635046 w 2635046"/>
              <a:gd name="connsiteY3" fmla="*/ 381 h 3254859"/>
              <a:gd name="connsiteX0" fmla="*/ 0 w 2635046"/>
              <a:gd name="connsiteY0" fmla="*/ 1244382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1334470 h 4499241"/>
              <a:gd name="connsiteX1" fmla="*/ 9833 w 2635046"/>
              <a:gd name="connsiteY1" fmla="*/ 4499241 h 4499241"/>
              <a:gd name="connsiteX2" fmla="*/ 2635046 w 2635046"/>
              <a:gd name="connsiteY2" fmla="*/ 4499241 h 4499241"/>
              <a:gd name="connsiteX3" fmla="*/ 2635046 w 2635046"/>
              <a:gd name="connsiteY3" fmla="*/ 0 h 4499241"/>
              <a:gd name="connsiteX0" fmla="*/ 0 w 2635046"/>
              <a:gd name="connsiteY0" fmla="*/ 3285528 h 6450299"/>
              <a:gd name="connsiteX1" fmla="*/ 9833 w 2635046"/>
              <a:gd name="connsiteY1" fmla="*/ 6450299 h 6450299"/>
              <a:gd name="connsiteX2" fmla="*/ 2635046 w 2635046"/>
              <a:gd name="connsiteY2" fmla="*/ 6450299 h 6450299"/>
              <a:gd name="connsiteX3" fmla="*/ 2635046 w 2635046"/>
              <a:gd name="connsiteY3" fmla="*/ 0 h 6450299"/>
            </a:gdLst>
            <a:ahLst/>
            <a:cxnLst>
              <a:cxn ang="0">
                <a:pos x="connsiteX0" y="connsiteY0"/>
              </a:cxn>
              <a:cxn ang="0">
                <a:pos x="connsiteX1" y="connsiteY1"/>
              </a:cxn>
              <a:cxn ang="0">
                <a:pos x="connsiteX2" y="connsiteY2"/>
              </a:cxn>
              <a:cxn ang="0">
                <a:pos x="connsiteX3" y="connsiteY3"/>
              </a:cxn>
            </a:cxnLst>
            <a:rect l="l" t="t" r="r" b="b"/>
            <a:pathLst>
              <a:path w="2635046" h="6450299">
                <a:moveTo>
                  <a:pt x="0" y="3285528"/>
                </a:moveTo>
                <a:cubicBezTo>
                  <a:pt x="3278" y="4363799"/>
                  <a:pt x="6555" y="5372028"/>
                  <a:pt x="9833" y="6450299"/>
                </a:cubicBezTo>
                <a:lnTo>
                  <a:pt x="2635046" y="6450299"/>
                </a:lnTo>
                <a:lnTo>
                  <a:pt x="2635046" y="0"/>
                </a:lnTo>
              </a:path>
            </a:pathLst>
          </a:custGeom>
          <a:noFill/>
          <a:ln w="381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nvGrpSpPr>
          <p:cNvPr id="149" name="Group 66"/>
          <p:cNvGrpSpPr/>
          <p:nvPr/>
        </p:nvGrpSpPr>
        <p:grpSpPr>
          <a:xfrm>
            <a:off x="11197785" y="1653943"/>
            <a:ext cx="60960" cy="491490"/>
            <a:chOff x="3352800" y="2125980"/>
            <a:chExt cx="60960" cy="350520"/>
          </a:xfrm>
        </p:grpSpPr>
        <p:cxnSp>
          <p:nvCxnSpPr>
            <p:cNvPr id="150" name="Straight Connector 149"/>
            <p:cNvCxnSpPr/>
            <p:nvPr/>
          </p:nvCxnSpPr>
          <p:spPr bwMode="auto">
            <a:xfrm rot="5400000" flipH="1" flipV="1">
              <a:off x="3177540" y="2301240"/>
              <a:ext cx="350520" cy="0"/>
            </a:xfrm>
            <a:prstGeom prst="line">
              <a:avLst/>
            </a:prstGeom>
            <a:noFill/>
            <a:ln w="19050" cap="flat" cmpd="sng" algn="ctr">
              <a:solidFill>
                <a:schemeClr val="tx1"/>
              </a:solidFill>
              <a:prstDash val="solid"/>
              <a:round/>
              <a:headEnd type="none" w="lg" len="med"/>
              <a:tailEnd type="none" w="lg" len="med"/>
            </a:ln>
            <a:effectLst/>
          </p:spPr>
        </p:cxnSp>
        <p:cxnSp>
          <p:nvCxnSpPr>
            <p:cNvPr id="151" name="Straight Connector 150"/>
            <p:cNvCxnSpPr/>
            <p:nvPr/>
          </p:nvCxnSpPr>
          <p:spPr bwMode="auto">
            <a:xfrm rot="5400000" flipH="1" flipV="1">
              <a:off x="3238500" y="2301240"/>
              <a:ext cx="350520" cy="0"/>
            </a:xfrm>
            <a:prstGeom prst="line">
              <a:avLst/>
            </a:prstGeom>
            <a:noFill/>
            <a:ln w="19050" cap="flat" cmpd="sng" algn="ctr">
              <a:solidFill>
                <a:schemeClr val="tx1"/>
              </a:solidFill>
              <a:prstDash val="solid"/>
              <a:round/>
              <a:headEnd type="none" w="lg" len="med"/>
              <a:tailEnd type="none" w="lg" len="med"/>
            </a:ln>
            <a:effectLst/>
          </p:spPr>
        </p:cxnSp>
      </p:grpSp>
      <p:grpSp>
        <p:nvGrpSpPr>
          <p:cNvPr id="152" name="Group 65"/>
          <p:cNvGrpSpPr/>
          <p:nvPr/>
        </p:nvGrpSpPr>
        <p:grpSpPr>
          <a:xfrm rot="5400000">
            <a:off x="11113012" y="1806343"/>
            <a:ext cx="228600" cy="228600"/>
            <a:chOff x="3844290" y="2049780"/>
            <a:chExt cx="228600" cy="228600"/>
          </a:xfrm>
        </p:grpSpPr>
        <p:sp>
          <p:nvSpPr>
            <p:cNvPr id="153" name="Chord 152"/>
            <p:cNvSpPr/>
            <p:nvPr/>
          </p:nvSpPr>
          <p:spPr bwMode="auto">
            <a:xfrm flipH="1">
              <a:off x="3844290" y="2049780"/>
              <a:ext cx="228600" cy="228600"/>
            </a:xfrm>
            <a:prstGeom prst="chord">
              <a:avLst>
                <a:gd name="adj1" fmla="val 6444352"/>
                <a:gd name="adj2" fmla="val 6302526"/>
              </a:avLst>
            </a:prstGeom>
            <a:solidFill>
              <a:schemeClr val="bg1"/>
            </a:solidFill>
            <a:ln w="12700" cap="flat" cmpd="sng" algn="ctr">
              <a:solidFill>
                <a:schemeClr val="bg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4" name="Chord 153"/>
            <p:cNvSpPr/>
            <p:nvPr/>
          </p:nvSpPr>
          <p:spPr bwMode="auto">
            <a:xfrm>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5" name="Chord 154"/>
            <p:cNvSpPr/>
            <p:nvPr/>
          </p:nvSpPr>
          <p:spPr bwMode="auto">
            <a:xfrm flipH="1">
              <a:off x="3844290" y="2049780"/>
              <a:ext cx="228600" cy="228600"/>
            </a:xfrm>
            <a:prstGeom prst="chord">
              <a:avLst>
                <a:gd name="adj1" fmla="val 6444352"/>
                <a:gd name="adj2" fmla="val 15085416"/>
              </a:avLst>
            </a:prstGeom>
            <a:solidFill>
              <a:schemeClr val="bg1"/>
            </a:solidFill>
            <a:ln w="12700" cap="flat" cmpd="sng" algn="ctr">
              <a:solidFill>
                <a:schemeClr val="tx1"/>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grpSp>
      <p:sp>
        <p:nvSpPr>
          <p:cNvPr id="156" name="Rectangle 155"/>
          <p:cNvSpPr/>
          <p:nvPr/>
        </p:nvSpPr>
        <p:spPr bwMode="auto">
          <a:xfrm>
            <a:off x="11211120" y="2086378"/>
            <a:ext cx="36576" cy="74295"/>
          </a:xfrm>
          <a:prstGeom prst="rect">
            <a:avLst/>
          </a:prstGeom>
          <a:solidFill>
            <a:schemeClr val="bg1"/>
          </a:solidFill>
          <a:ln w="0" cap="flat" cmpd="sng" algn="ctr">
            <a:solidFill>
              <a:schemeClr val="bg2"/>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
        <p:nvSpPr>
          <p:cNvPr id="157" name="Rectangle 5" descr="Cork"/>
          <p:cNvSpPr>
            <a:spLocks noChangeArrowheads="1"/>
          </p:cNvSpPr>
          <p:nvPr/>
        </p:nvSpPr>
        <p:spPr bwMode="auto">
          <a:xfrm flipH="1" flipV="1">
            <a:off x="11577741" y="4113631"/>
            <a:ext cx="127346" cy="966545"/>
          </a:xfrm>
          <a:prstGeom prst="rect">
            <a:avLst/>
          </a:prstGeom>
          <a:solidFill>
            <a:schemeClr val="accent3"/>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8" name="Rectangle 5" descr="Cork"/>
          <p:cNvSpPr>
            <a:spLocks noChangeArrowheads="1"/>
          </p:cNvSpPr>
          <p:nvPr/>
        </p:nvSpPr>
        <p:spPr bwMode="auto">
          <a:xfrm flipH="1" flipV="1">
            <a:off x="10101758" y="2174183"/>
            <a:ext cx="108556" cy="344421"/>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59" name="Rectangle 5" descr="Cork"/>
          <p:cNvSpPr>
            <a:spLocks noChangeArrowheads="1"/>
          </p:cNvSpPr>
          <p:nvPr/>
        </p:nvSpPr>
        <p:spPr bwMode="auto">
          <a:xfrm flipH="1" flipV="1">
            <a:off x="11156032" y="3871416"/>
            <a:ext cx="93942" cy="1315233"/>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sp>
        <p:nvSpPr>
          <p:cNvPr id="160" name="Rectangle 5" descr="Cork"/>
          <p:cNvSpPr>
            <a:spLocks noChangeArrowheads="1"/>
          </p:cNvSpPr>
          <p:nvPr/>
        </p:nvSpPr>
        <p:spPr bwMode="auto">
          <a:xfrm rot="5400000" flipH="1" flipV="1">
            <a:off x="10519291" y="1739948"/>
            <a:ext cx="127346" cy="966545"/>
          </a:xfrm>
          <a:prstGeom prst="rect">
            <a:avLst/>
          </a:prstGeom>
          <a:solidFill>
            <a:schemeClr val="bg1"/>
          </a:solidFill>
          <a:ln w="12700">
            <a:noFill/>
            <a:miter lim="800000"/>
            <a:headEnd type="none" w="sm" len="sm"/>
            <a:tailEnd type="none" w="med" len="sm"/>
          </a:ln>
          <a:effectLst/>
        </p:spPr>
        <p:txBody>
          <a:bodyPr wrap="none" anchor="ctr"/>
          <a:lstStyle/>
          <a:p>
            <a:pPr algn="ctr"/>
            <a:endParaRPr lang="en-US" b="0" dirty="0">
              <a:solidFill>
                <a:schemeClr val="bg2"/>
              </a:solidFill>
              <a:latin typeface="Book Antiqua" pitchFamily="18" charset="0"/>
            </a:endParaRPr>
          </a:p>
        </p:txBody>
      </p:sp>
      <p:cxnSp>
        <p:nvCxnSpPr>
          <p:cNvPr id="161" name="Straight Connector 160"/>
          <p:cNvCxnSpPr/>
          <p:nvPr/>
        </p:nvCxnSpPr>
        <p:spPr bwMode="auto">
          <a:xfrm>
            <a:off x="9521382" y="2493553"/>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2" name="Straight Connector 161"/>
          <p:cNvCxnSpPr/>
          <p:nvPr/>
        </p:nvCxnSpPr>
        <p:spPr bwMode="auto">
          <a:xfrm>
            <a:off x="9561048" y="1405876"/>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63" name="Straight Arrow Connector 162"/>
          <p:cNvCxnSpPr/>
          <p:nvPr/>
        </p:nvCxnSpPr>
        <p:spPr bwMode="auto">
          <a:xfrm rot="5400000">
            <a:off x="9239547" y="1961196"/>
            <a:ext cx="1089765"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4" name="Straight Connector 163"/>
          <p:cNvCxnSpPr/>
          <p:nvPr/>
        </p:nvCxnSpPr>
        <p:spPr bwMode="auto">
          <a:xfrm>
            <a:off x="11174818" y="5176211"/>
            <a:ext cx="1405002" cy="0"/>
          </a:xfrm>
          <a:prstGeom prst="line">
            <a:avLst/>
          </a:prstGeom>
          <a:noFill/>
          <a:ln w="12700" cap="flat" cmpd="sng" algn="ctr">
            <a:solidFill>
              <a:schemeClr val="tx2"/>
            </a:solidFill>
            <a:prstDash val="sysDot"/>
            <a:round/>
            <a:headEnd type="none" w="lg" len="med"/>
            <a:tailEnd type="none" w="lg" len="med"/>
          </a:ln>
          <a:effectLst/>
        </p:spPr>
      </p:cxnSp>
      <p:cxnSp>
        <p:nvCxnSpPr>
          <p:cNvPr id="165" name="Straight Connector 164"/>
          <p:cNvCxnSpPr/>
          <p:nvPr/>
        </p:nvCxnSpPr>
        <p:spPr bwMode="auto">
          <a:xfrm>
            <a:off x="11199870" y="4088534"/>
            <a:ext cx="2004164" cy="0"/>
          </a:xfrm>
          <a:prstGeom prst="line">
            <a:avLst/>
          </a:prstGeom>
          <a:noFill/>
          <a:ln w="12700" cap="flat" cmpd="sng" algn="ctr">
            <a:solidFill>
              <a:schemeClr val="tx2"/>
            </a:solidFill>
            <a:prstDash val="sysDot"/>
            <a:round/>
            <a:headEnd type="none" w="lg" len="med"/>
            <a:tailEnd type="none" w="lg" len="med"/>
          </a:ln>
          <a:effectLst/>
        </p:spPr>
      </p:cxnSp>
      <p:cxnSp>
        <p:nvCxnSpPr>
          <p:cNvPr id="166" name="Straight Arrow Connector 165"/>
          <p:cNvCxnSpPr/>
          <p:nvPr/>
        </p:nvCxnSpPr>
        <p:spPr bwMode="auto">
          <a:xfrm rot="5400000">
            <a:off x="11801624" y="4639183"/>
            <a:ext cx="1102282" cy="1588"/>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67" name="Straight Connector 166"/>
          <p:cNvCxnSpPr/>
          <p:nvPr/>
        </p:nvCxnSpPr>
        <p:spPr bwMode="auto">
          <a:xfrm>
            <a:off x="10874193" y="1422584"/>
            <a:ext cx="2379946" cy="0"/>
          </a:xfrm>
          <a:prstGeom prst="line">
            <a:avLst/>
          </a:prstGeom>
          <a:noFill/>
          <a:ln w="12700" cap="flat" cmpd="sng" algn="ctr">
            <a:solidFill>
              <a:schemeClr val="tx2"/>
            </a:solidFill>
            <a:prstDash val="sysDot"/>
            <a:round/>
            <a:headEnd type="none" w="lg" len="med"/>
            <a:tailEnd type="none" w="lg" len="med"/>
          </a:ln>
          <a:effectLst/>
        </p:spPr>
      </p:cxnSp>
      <p:cxnSp>
        <p:nvCxnSpPr>
          <p:cNvPr id="168" name="Straight Arrow Connector 167"/>
          <p:cNvCxnSpPr/>
          <p:nvPr/>
        </p:nvCxnSpPr>
        <p:spPr bwMode="auto">
          <a:xfrm rot="5400000">
            <a:off x="11597659" y="2764613"/>
            <a:ext cx="2668373"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69" name="TextBox 168"/>
          <p:cNvSpPr txBox="1"/>
          <p:nvPr/>
        </p:nvSpPr>
        <p:spPr>
          <a:xfrm>
            <a:off x="11993188" y="4380808"/>
            <a:ext cx="643125" cy="523220"/>
          </a:xfrm>
          <a:prstGeom prst="rect">
            <a:avLst/>
          </a:prstGeom>
          <a:solidFill>
            <a:schemeClr val="bg1"/>
          </a:solidFill>
        </p:spPr>
        <p:txBody>
          <a:bodyPr wrap="none" rtlCol="0">
            <a:spAutoFit/>
          </a:bodyPr>
          <a:lstStyle/>
          <a:p>
            <a:r>
              <a:rPr lang="en-US" dirty="0"/>
              <a:t>H1</a:t>
            </a:r>
          </a:p>
        </p:txBody>
      </p:sp>
      <p:sp>
        <p:nvSpPr>
          <p:cNvPr id="170" name="TextBox 169"/>
          <p:cNvSpPr txBox="1"/>
          <p:nvPr/>
        </p:nvSpPr>
        <p:spPr>
          <a:xfrm>
            <a:off x="12571472" y="2779568"/>
            <a:ext cx="643125" cy="523220"/>
          </a:xfrm>
          <a:prstGeom prst="rect">
            <a:avLst/>
          </a:prstGeom>
          <a:solidFill>
            <a:schemeClr val="bg1"/>
          </a:solidFill>
        </p:spPr>
        <p:txBody>
          <a:bodyPr wrap="none" rtlCol="0">
            <a:spAutoFit/>
          </a:bodyPr>
          <a:lstStyle/>
          <a:p>
            <a:r>
              <a:rPr lang="en-US" dirty="0"/>
              <a:t>H2</a:t>
            </a:r>
          </a:p>
        </p:txBody>
      </p:sp>
      <p:sp>
        <p:nvSpPr>
          <p:cNvPr id="171" name="TextBox 170"/>
          <p:cNvSpPr txBox="1"/>
          <p:nvPr/>
        </p:nvSpPr>
        <p:spPr>
          <a:xfrm>
            <a:off x="9423265" y="1698150"/>
            <a:ext cx="643125" cy="523220"/>
          </a:xfrm>
          <a:prstGeom prst="rect">
            <a:avLst/>
          </a:prstGeom>
          <a:solidFill>
            <a:schemeClr val="accent3"/>
          </a:solidFill>
        </p:spPr>
        <p:txBody>
          <a:bodyPr wrap="none" rtlCol="0">
            <a:spAutoFit/>
          </a:bodyPr>
          <a:lstStyle/>
          <a:p>
            <a:r>
              <a:rPr lang="en-US" dirty="0"/>
              <a:t>H1</a:t>
            </a:r>
          </a:p>
        </p:txBody>
      </p:sp>
      <p:cxnSp>
        <p:nvCxnSpPr>
          <p:cNvPr id="172" name="Straight Connector 171"/>
          <p:cNvCxnSpPr/>
          <p:nvPr/>
        </p:nvCxnSpPr>
        <p:spPr bwMode="auto">
          <a:xfrm>
            <a:off x="10913859" y="2288967"/>
            <a:ext cx="1747381" cy="0"/>
          </a:xfrm>
          <a:prstGeom prst="line">
            <a:avLst/>
          </a:prstGeom>
          <a:noFill/>
          <a:ln w="12700" cap="flat" cmpd="sng" algn="ctr">
            <a:solidFill>
              <a:schemeClr val="tx2"/>
            </a:solidFill>
            <a:prstDash val="sysDot"/>
            <a:round/>
            <a:headEnd type="none" w="lg" len="med"/>
            <a:tailEnd type="none" w="lg" len="med"/>
          </a:ln>
          <a:effectLst/>
        </p:spPr>
      </p:cxnSp>
      <p:cxnSp>
        <p:nvCxnSpPr>
          <p:cNvPr id="173" name="Straight Arrow Connector 172"/>
          <p:cNvCxnSpPr/>
          <p:nvPr/>
        </p:nvCxnSpPr>
        <p:spPr bwMode="auto">
          <a:xfrm rot="5400000">
            <a:off x="11937422" y="1870530"/>
            <a:ext cx="833277" cy="1588"/>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74" name="TextBox 173"/>
          <p:cNvSpPr txBox="1"/>
          <p:nvPr/>
        </p:nvSpPr>
        <p:spPr>
          <a:xfrm>
            <a:off x="12057906" y="1614648"/>
            <a:ext cx="643125" cy="523220"/>
          </a:xfrm>
          <a:prstGeom prst="rect">
            <a:avLst/>
          </a:prstGeom>
          <a:solidFill>
            <a:schemeClr val="bg1"/>
          </a:solidFill>
        </p:spPr>
        <p:txBody>
          <a:bodyPr wrap="none" rtlCol="0">
            <a:spAutoFit/>
          </a:bodyPr>
          <a:lstStyle/>
          <a:p>
            <a:r>
              <a:rPr lang="en-US" dirty="0"/>
              <a:t>H3</a:t>
            </a:r>
          </a:p>
        </p:txBody>
      </p:sp>
      <p:grpSp>
        <p:nvGrpSpPr>
          <p:cNvPr id="185" name="Group 184"/>
          <p:cNvGrpSpPr/>
          <p:nvPr/>
        </p:nvGrpSpPr>
        <p:grpSpPr>
          <a:xfrm>
            <a:off x="6105120" y="263468"/>
            <a:ext cx="2906233" cy="6594532"/>
            <a:chOff x="4876800" y="170124"/>
            <a:chExt cx="2906233" cy="6594532"/>
          </a:xfrm>
        </p:grpSpPr>
        <p:sp>
          <p:nvSpPr>
            <p:cNvPr id="3" name="Rectangle 32"/>
            <p:cNvSpPr/>
            <p:nvPr/>
          </p:nvSpPr>
          <p:spPr>
            <a:xfrm>
              <a:off x="4876800" y="510340"/>
              <a:ext cx="1262063" cy="3941064"/>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 name="Rectangle 3"/>
            <p:cNvSpPr>
              <a:spLocks noChangeArrowheads="1"/>
            </p:cNvSpPr>
            <p:nvPr/>
          </p:nvSpPr>
          <p:spPr bwMode="auto">
            <a:xfrm>
              <a:off x="4879975" y="4441666"/>
              <a:ext cx="1262063" cy="2266950"/>
            </a:xfrm>
            <a:prstGeom prst="rect">
              <a:avLst/>
            </a:prstGeom>
            <a:blipFill>
              <a:blip r:embed="rId3" cstate="print"/>
              <a:tile tx="0" ty="0" sx="100000" sy="100000" flip="none" algn="tl"/>
            </a:blipFill>
            <a:ln>
              <a:noFill/>
            </a:ln>
            <a:extLst>
              <a:ext uri="{91240B29-F687-4F45-9708-019B960494DF}">
                <a14:hiddenLine xmlns:a14="http://schemas.microsoft.com/office/drawing/2010/main" w="25400" algn="ctr">
                  <a:solidFill>
                    <a:srgbClr val="385D8A"/>
                  </a:solidFill>
                  <a:miter lim="800000"/>
                  <a:headEnd/>
                  <a:tailEnd/>
                </a14:hiddenLine>
              </a:ext>
            </a:extLst>
          </p:spPr>
          <p:txBody>
            <a:bodyPr anchor="ctr"/>
            <a:lstStyle/>
            <a:p>
              <a:pPr algn="ctr" eaLnBrk="1" fontAlgn="auto" hangingPunct="1">
                <a:spcBef>
                  <a:spcPts val="0"/>
                </a:spcBef>
                <a:spcAft>
                  <a:spcPts val="0"/>
                </a:spcAft>
                <a:defRPr/>
              </a:pPr>
              <a:endParaRPr lang="en-US">
                <a:solidFill>
                  <a:schemeClr val="lt1"/>
                </a:solidFill>
                <a:latin typeface="+mn-lt"/>
              </a:endParaRPr>
            </a:p>
          </p:txBody>
        </p:sp>
        <p:sp>
          <p:nvSpPr>
            <p:cNvPr id="5" name="Line 53"/>
            <p:cNvSpPr>
              <a:spLocks noChangeShapeType="1"/>
            </p:cNvSpPr>
            <p:nvPr/>
          </p:nvSpPr>
          <p:spPr bwMode="auto">
            <a:xfrm>
              <a:off x="6427788"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Line 54"/>
            <p:cNvSpPr>
              <a:spLocks noChangeShapeType="1"/>
            </p:cNvSpPr>
            <p:nvPr/>
          </p:nvSpPr>
          <p:spPr bwMode="auto">
            <a:xfrm>
              <a:off x="6511925" y="695077"/>
              <a:ext cx="0" cy="2301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56"/>
            <p:cNvSpPr>
              <a:spLocks noChangeShapeType="1"/>
            </p:cNvSpPr>
            <p:nvPr/>
          </p:nvSpPr>
          <p:spPr bwMode="auto">
            <a:xfrm>
              <a:off x="6443663"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57"/>
            <p:cNvSpPr>
              <a:spLocks noChangeShapeType="1"/>
            </p:cNvSpPr>
            <p:nvPr/>
          </p:nvSpPr>
          <p:spPr bwMode="auto">
            <a:xfrm>
              <a:off x="6527800" y="280739"/>
              <a:ext cx="0" cy="2301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Oval 55"/>
            <p:cNvSpPr>
              <a:spLocks noChangeArrowheads="1"/>
            </p:cNvSpPr>
            <p:nvPr/>
          </p:nvSpPr>
          <p:spPr bwMode="auto">
            <a:xfrm rot="5400000">
              <a:off x="6333331" y="484734"/>
              <a:ext cx="269875" cy="246062"/>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10" name="Line 58"/>
            <p:cNvSpPr>
              <a:spLocks noChangeShapeType="1"/>
            </p:cNvSpPr>
            <p:nvPr/>
          </p:nvSpPr>
          <p:spPr bwMode="auto">
            <a:xfrm rot="5400000" flipH="1">
              <a:off x="6469062" y="447427"/>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Line 59"/>
            <p:cNvSpPr>
              <a:spLocks noChangeShapeType="1"/>
            </p:cNvSpPr>
            <p:nvPr/>
          </p:nvSpPr>
          <p:spPr bwMode="auto">
            <a:xfrm rot="5400000" flipH="1">
              <a:off x="6466681" y="538708"/>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Can 78"/>
            <p:cNvSpPr>
              <a:spLocks noChangeArrowheads="1"/>
            </p:cNvSpPr>
            <p:nvPr/>
          </p:nvSpPr>
          <p:spPr bwMode="auto">
            <a:xfrm rot="5400000">
              <a:off x="5453063" y="41940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3" name="Can 78"/>
            <p:cNvSpPr>
              <a:spLocks noChangeArrowheads="1"/>
            </p:cNvSpPr>
            <p:nvPr/>
          </p:nvSpPr>
          <p:spPr bwMode="auto">
            <a:xfrm rot="5400000">
              <a:off x="5453856" y="4925060"/>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4" name="Can 78"/>
            <p:cNvSpPr>
              <a:spLocks noChangeArrowheads="1"/>
            </p:cNvSpPr>
            <p:nvPr/>
          </p:nvSpPr>
          <p:spPr bwMode="auto">
            <a:xfrm rot="5400000">
              <a:off x="5453856" y="5326698"/>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5" name="Can 78"/>
            <p:cNvSpPr>
              <a:spLocks noChangeArrowheads="1"/>
            </p:cNvSpPr>
            <p:nvPr/>
          </p:nvSpPr>
          <p:spPr bwMode="auto">
            <a:xfrm rot="5400000">
              <a:off x="5453063" y="605774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6" name="Can 78"/>
            <p:cNvSpPr>
              <a:spLocks noChangeArrowheads="1"/>
            </p:cNvSpPr>
            <p:nvPr/>
          </p:nvSpPr>
          <p:spPr bwMode="auto">
            <a:xfrm rot="5400000">
              <a:off x="5453063" y="3854291"/>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7" name="Can 78"/>
            <p:cNvSpPr>
              <a:spLocks noChangeArrowheads="1"/>
            </p:cNvSpPr>
            <p:nvPr/>
          </p:nvSpPr>
          <p:spPr bwMode="auto">
            <a:xfrm rot="5400000">
              <a:off x="5453856" y="4547235"/>
              <a:ext cx="73025" cy="1227138"/>
            </a:xfrm>
            <a:prstGeom prst="can">
              <a:avLst>
                <a:gd name="adj" fmla="val 41466"/>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18" name="Can 78"/>
            <p:cNvSpPr>
              <a:spLocks noChangeArrowheads="1"/>
            </p:cNvSpPr>
            <p:nvPr/>
          </p:nvSpPr>
          <p:spPr bwMode="auto">
            <a:xfrm rot="5400000">
              <a:off x="5453063" y="5679916"/>
              <a:ext cx="74612" cy="1227138"/>
            </a:xfrm>
            <a:prstGeom prst="can">
              <a:avLst>
                <a:gd name="adj" fmla="val 40584"/>
              </a:avLst>
            </a:prstGeom>
            <a:solidFill>
              <a:srgbClr val="336699"/>
            </a:solidFill>
            <a:ln w="25400" algn="ctr">
              <a:solidFill>
                <a:schemeClr val="tx1"/>
              </a:solidFill>
              <a:round/>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0" name="Down Arrow 19"/>
            <p:cNvSpPr>
              <a:spLocks noChangeArrowheads="1"/>
            </p:cNvSpPr>
            <p:nvPr/>
          </p:nvSpPr>
          <p:spPr bwMode="auto">
            <a:xfrm rot="10800000">
              <a:off x="5413375" y="4886166"/>
              <a:ext cx="204788" cy="185738"/>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1" name="Down Arrow 67"/>
            <p:cNvSpPr>
              <a:spLocks noChangeArrowheads="1"/>
            </p:cNvSpPr>
            <p:nvPr/>
          </p:nvSpPr>
          <p:spPr bwMode="auto">
            <a:xfrm rot="10800000">
              <a:off x="5410200" y="5627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2" name="Down Arrow 67"/>
            <p:cNvSpPr>
              <a:spLocks noChangeArrowheads="1"/>
            </p:cNvSpPr>
            <p:nvPr/>
          </p:nvSpPr>
          <p:spPr bwMode="auto">
            <a:xfrm rot="10800000">
              <a:off x="5410200" y="6389529"/>
              <a:ext cx="204788" cy="185737"/>
            </a:xfrm>
            <a:prstGeom prst="downArrow">
              <a:avLst>
                <a:gd name="adj1" fmla="val 50000"/>
                <a:gd name="adj2" fmla="val 50000"/>
              </a:avLst>
            </a:prstGeom>
            <a:solidFill>
              <a:srgbClr val="3333FF"/>
            </a:solidFill>
            <a:ln w="25400" algn="ctr">
              <a:solidFill>
                <a:srgbClr val="89A4A7"/>
              </a:solidFill>
              <a:miter lim="800000"/>
              <a:headEnd/>
              <a:tailEnd/>
            </a:ln>
          </p:spPr>
          <p:txBody>
            <a:bodyPr rot="10800000"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3" name="Down Arrow 67"/>
            <p:cNvSpPr>
              <a:spLocks noChangeArrowheads="1"/>
            </p:cNvSpPr>
            <p:nvPr/>
          </p:nvSpPr>
          <p:spPr bwMode="auto">
            <a:xfrm>
              <a:off x="5413375" y="4544854"/>
              <a:ext cx="204788"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4" name="Down Arrow 67"/>
            <p:cNvSpPr>
              <a:spLocks noChangeArrowheads="1"/>
            </p:cNvSpPr>
            <p:nvPr/>
          </p:nvSpPr>
          <p:spPr bwMode="auto">
            <a:xfrm>
              <a:off x="5405438" y="5265579"/>
              <a:ext cx="204787" cy="185737"/>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5" name="Down Arrow 67"/>
            <p:cNvSpPr>
              <a:spLocks noChangeArrowheads="1"/>
            </p:cNvSpPr>
            <p:nvPr/>
          </p:nvSpPr>
          <p:spPr bwMode="auto">
            <a:xfrm>
              <a:off x="5411788" y="6025991"/>
              <a:ext cx="204787" cy="185738"/>
            </a:xfrm>
            <a:prstGeom prst="downArrow">
              <a:avLst>
                <a:gd name="adj1" fmla="val 50000"/>
                <a:gd name="adj2" fmla="val 50000"/>
              </a:avLst>
            </a:prstGeom>
            <a:solidFill>
              <a:srgbClr val="558ED5"/>
            </a:solidFill>
            <a:ln w="25400" algn="ctr">
              <a:solidFill>
                <a:srgbClr val="89A4A7"/>
              </a:solidFill>
              <a:miter lim="800000"/>
              <a:headEnd/>
              <a:tailEnd/>
            </a:ln>
          </p:spPr>
          <p:txBody>
            <a:bodyPr anchor="ctr"/>
            <a:lstStyle/>
            <a:p>
              <a:pPr algn="ctr" eaLnBrk="1" fontAlgn="auto" hangingPunct="1">
                <a:spcBef>
                  <a:spcPts val="0"/>
                </a:spcBef>
                <a:spcAft>
                  <a:spcPts val="0"/>
                </a:spcAft>
                <a:defRPr/>
              </a:pPr>
              <a:endParaRPr lang="en-US" kern="0">
                <a:solidFill>
                  <a:srgbClr val="FFFFFF"/>
                </a:solidFill>
                <a:latin typeface="Arial"/>
              </a:endParaRPr>
            </a:p>
          </p:txBody>
        </p:sp>
        <p:sp>
          <p:nvSpPr>
            <p:cNvPr id="26" name="Rectangle 25"/>
            <p:cNvSpPr/>
            <p:nvPr/>
          </p:nvSpPr>
          <p:spPr bwMode="auto">
            <a:xfrm>
              <a:off x="5531325" y="1265274"/>
              <a:ext cx="93298" cy="2600924"/>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7" name="Block Arc 44"/>
            <p:cNvSpPr>
              <a:spLocks/>
            </p:cNvSpPr>
            <p:nvPr/>
          </p:nvSpPr>
          <p:spPr bwMode="auto">
            <a:xfrm>
              <a:off x="5521166" y="1039564"/>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chemeClr val="bg1"/>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28" name="Group 329"/>
            <p:cNvGrpSpPr>
              <a:grpSpLocks/>
            </p:cNvGrpSpPr>
            <p:nvPr/>
          </p:nvGrpSpPr>
          <p:grpSpPr bwMode="auto">
            <a:xfrm rot="10800000">
              <a:off x="6280150" y="900657"/>
              <a:ext cx="255588" cy="376238"/>
              <a:chOff x="1440" y="3168"/>
              <a:chExt cx="192" cy="288"/>
            </a:xfrm>
          </p:grpSpPr>
          <p:sp>
            <p:nvSpPr>
              <p:cNvPr id="53" name="Rectangle 330"/>
              <p:cNvSpPr>
                <a:spLocks noChangeArrowheads="1"/>
              </p:cNvSpPr>
              <p:nvPr/>
            </p:nvSpPr>
            <p:spPr bwMode="auto">
              <a:xfrm>
                <a:off x="1440" y="3168"/>
                <a:ext cx="96" cy="288"/>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4" name="Rectangle 331"/>
              <p:cNvSpPr>
                <a:spLocks noChangeArrowheads="1"/>
              </p:cNvSpPr>
              <p:nvPr/>
            </p:nvSpPr>
            <p:spPr bwMode="auto">
              <a:xfrm>
                <a:off x="1536" y="3264"/>
                <a:ext cx="96" cy="96"/>
              </a:xfrm>
              <a:prstGeom prst="rect">
                <a:avLst/>
              </a:prstGeom>
              <a:solidFill>
                <a:schemeClr val="bg1"/>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29" name="Rectangle 28"/>
            <p:cNvSpPr/>
            <p:nvPr/>
          </p:nvSpPr>
          <p:spPr bwMode="auto">
            <a:xfrm>
              <a:off x="4898628" y="3858655"/>
              <a:ext cx="1240235" cy="83345"/>
            </a:xfrm>
            <a:prstGeom prst="rect">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0" name="Rectangle 29"/>
            <p:cNvSpPr/>
            <p:nvPr/>
          </p:nvSpPr>
          <p:spPr bwMode="auto">
            <a:xfrm>
              <a:off x="5741828" y="1047502"/>
              <a:ext cx="538322" cy="93663"/>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1" name="Rectangle 30"/>
            <p:cNvSpPr/>
            <p:nvPr/>
          </p:nvSpPr>
          <p:spPr bwMode="auto">
            <a:xfrm>
              <a:off x="6431755" y="1265274"/>
              <a:ext cx="73152" cy="256981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2" name="Straight Connector 31"/>
            <p:cNvCxnSpPr/>
            <p:nvPr/>
          </p:nvCxnSpPr>
          <p:spPr bwMode="auto">
            <a:xfrm>
              <a:off x="4901853" y="498934"/>
              <a:ext cx="1824624" cy="0"/>
            </a:xfrm>
            <a:prstGeom prst="line">
              <a:avLst/>
            </a:prstGeom>
            <a:noFill/>
            <a:ln w="12700" cap="flat" cmpd="sng" algn="ctr">
              <a:solidFill>
                <a:schemeClr val="accent2"/>
              </a:solidFill>
              <a:prstDash val="sysDash"/>
              <a:round/>
              <a:headEnd type="none" w="lg" len="med"/>
              <a:tailEnd type="none" w="lg" len="med"/>
            </a:ln>
            <a:effectLst/>
          </p:spPr>
        </p:cxnSp>
        <p:grpSp>
          <p:nvGrpSpPr>
            <p:cNvPr id="34" name="Group 116"/>
            <p:cNvGrpSpPr/>
            <p:nvPr/>
          </p:nvGrpSpPr>
          <p:grpSpPr>
            <a:xfrm>
              <a:off x="4876800" y="170124"/>
              <a:ext cx="1270000" cy="6537960"/>
              <a:chOff x="4876800" y="1729007"/>
              <a:chExt cx="1270000" cy="4973638"/>
            </a:xfrm>
          </p:grpSpPr>
          <p:cxnSp>
            <p:nvCxnSpPr>
              <p:cNvPr id="51" name="Straight Connector 4"/>
              <p:cNvCxnSpPr>
                <a:cxnSpLocks noChangeShapeType="1"/>
              </p:cNvCxnSpPr>
              <p:nvPr/>
            </p:nvCxnSpPr>
            <p:spPr bwMode="auto">
              <a:xfrm>
                <a:off x="487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52" name="Straight Connector 4"/>
              <p:cNvCxnSpPr>
                <a:cxnSpLocks noChangeShapeType="1"/>
              </p:cNvCxnSpPr>
              <p:nvPr/>
            </p:nvCxnSpPr>
            <p:spPr bwMode="auto">
              <a:xfrm>
                <a:off x="6146800" y="1729007"/>
                <a:ext cx="0" cy="4973638"/>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grpSp>
        <p:grpSp>
          <p:nvGrpSpPr>
            <p:cNvPr id="35" name="Group 125"/>
            <p:cNvGrpSpPr/>
            <p:nvPr/>
          </p:nvGrpSpPr>
          <p:grpSpPr>
            <a:xfrm>
              <a:off x="6424801" y="1254642"/>
              <a:ext cx="784525" cy="5510014"/>
              <a:chOff x="6424801" y="1254642"/>
              <a:chExt cx="784525" cy="5510014"/>
            </a:xfrm>
          </p:grpSpPr>
          <p:sp>
            <p:nvSpPr>
              <p:cNvPr id="39" name="Rectangle 38"/>
              <p:cNvSpPr/>
              <p:nvPr/>
            </p:nvSpPr>
            <p:spPr bwMode="auto">
              <a:xfrm>
                <a:off x="6426569" y="1254642"/>
                <a:ext cx="91189" cy="5220586"/>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0" name="Rectangle 39"/>
              <p:cNvSpPr/>
              <p:nvPr/>
            </p:nvSpPr>
            <p:spPr bwMode="auto">
              <a:xfrm>
                <a:off x="6758432" y="3936752"/>
                <a:ext cx="91440" cy="2549108"/>
              </a:xfrm>
              <a:prstGeom prst="rect">
                <a:avLst/>
              </a:prstGeom>
              <a:solidFill>
                <a:srgbClr val="33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41" name="Block Arc 44"/>
              <p:cNvSpPr>
                <a:spLocks/>
              </p:cNvSpPr>
              <p:nvPr/>
            </p:nvSpPr>
            <p:spPr bwMode="auto">
              <a:xfrm>
                <a:off x="6750334" y="3730615"/>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2" name="Group 191"/>
              <p:cNvGrpSpPr/>
              <p:nvPr/>
            </p:nvGrpSpPr>
            <p:grpSpPr>
              <a:xfrm>
                <a:off x="6424801" y="6257420"/>
                <a:ext cx="784525" cy="507236"/>
                <a:chOff x="6424801" y="5321716"/>
                <a:chExt cx="784525" cy="507236"/>
              </a:xfrm>
            </p:grpSpPr>
            <p:grpSp>
              <p:nvGrpSpPr>
                <p:cNvPr id="43" name="Group 99"/>
                <p:cNvGrpSpPr/>
                <p:nvPr/>
              </p:nvGrpSpPr>
              <p:grpSpPr>
                <a:xfrm rot="5400000">
                  <a:off x="6693428" y="5487856"/>
                  <a:ext cx="223645" cy="336234"/>
                  <a:chOff x="6280150" y="1319213"/>
                  <a:chExt cx="255588" cy="376238"/>
                </a:xfrm>
              </p:grpSpPr>
              <p:sp>
                <p:nvSpPr>
                  <p:cNvPr id="49" name="Rectangle 330"/>
                  <p:cNvSpPr>
                    <a:spLocks noChangeArrowheads="1"/>
                  </p:cNvSpPr>
                  <p:nvPr/>
                </p:nvSpPr>
                <p:spPr bwMode="auto">
                  <a:xfrm rot="10800000">
                    <a:off x="6407944" y="1319213"/>
                    <a:ext cx="127794" cy="376238"/>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sp>
                <p:nvSpPr>
                  <p:cNvPr id="50" name="Rectangle 331"/>
                  <p:cNvSpPr>
                    <a:spLocks noChangeArrowheads="1"/>
                  </p:cNvSpPr>
                  <p:nvPr/>
                </p:nvSpPr>
                <p:spPr bwMode="auto">
                  <a:xfrm rot="10800000">
                    <a:off x="6280150" y="1444626"/>
                    <a:ext cx="127794" cy="125413"/>
                  </a:xfrm>
                  <a:prstGeom prst="rect">
                    <a:avLst/>
                  </a:prstGeom>
                  <a:solidFill>
                    <a:srgbClr val="3399FF"/>
                  </a:solidFill>
                  <a:ln w="12700">
                    <a:solidFill>
                      <a:schemeClr val="tx1"/>
                    </a:solidFill>
                    <a:miter lim="800000"/>
                    <a:headEnd/>
                    <a:tailEnd/>
                  </a:ln>
                </p:spPr>
                <p:txBody>
                  <a:bodyPr rot="10800000" wrap="none" anchor="ctr"/>
                  <a:lstStyle/>
                  <a:p>
                    <a:pPr algn="ctr" eaLnBrk="1" hangingPunct="1"/>
                    <a:endParaRPr lang="en-US">
                      <a:latin typeface="Calibri" pitchFamily="34" charset="0"/>
                    </a:endParaRPr>
                  </a:p>
                </p:txBody>
              </p:sp>
            </p:grpSp>
            <p:sp>
              <p:nvSpPr>
                <p:cNvPr id="44" name="Block Arc 44"/>
                <p:cNvSpPr>
                  <a:spLocks/>
                </p:cNvSpPr>
                <p:nvPr/>
              </p:nvSpPr>
              <p:spPr bwMode="auto">
                <a:xfrm rot="16200000">
                  <a:off x="6425595" y="5320922"/>
                  <a:ext cx="441325" cy="442913"/>
                </a:xfrm>
                <a:custGeom>
                  <a:avLst/>
                  <a:gdLst>
                    <a:gd name="T0" fmla="*/ 0 w 685800"/>
                    <a:gd name="T1" fmla="*/ 0 h 685800"/>
                    <a:gd name="T2" fmla="*/ 0 w 685800"/>
                    <a:gd name="T3" fmla="*/ 0 h 685800"/>
                    <a:gd name="T4" fmla="*/ 0 w 685800"/>
                    <a:gd name="T5" fmla="*/ 0 h 685800"/>
                    <a:gd name="T6" fmla="*/ 5898240 60000 65536"/>
                    <a:gd name="T7" fmla="*/ 0 60000 65536"/>
                    <a:gd name="T8" fmla="*/ 17694720 60000 65536"/>
                    <a:gd name="T9" fmla="*/ 0 w 685800"/>
                    <a:gd name="T10" fmla="*/ 0 h 685800"/>
                    <a:gd name="T11" fmla="*/ 353126 w 685800"/>
                    <a:gd name="T12" fmla="*/ 342901 h 685800"/>
                  </a:gdLst>
                  <a:ahLst/>
                  <a:cxnLst>
                    <a:cxn ang="T6">
                      <a:pos x="T0" y="T1"/>
                    </a:cxn>
                    <a:cxn ang="T7">
                      <a:pos x="T2" y="T3"/>
                    </a:cxn>
                    <a:cxn ang="T8">
                      <a:pos x="T4" y="T5"/>
                    </a:cxn>
                  </a:cxnLst>
                  <a:rect l="T9" t="T10" r="T11" b="T12"/>
                  <a:pathLst>
                    <a:path w="685800" h="685800">
                      <a:moveTo>
                        <a:pt x="0" y="342900"/>
                      </a:moveTo>
                      <a:lnTo>
                        <a:pt x="0" y="342900"/>
                      </a:lnTo>
                      <a:cubicBezTo>
                        <a:pt x="0" y="153521"/>
                        <a:pt x="153521" y="0"/>
                        <a:pt x="342900" y="0"/>
                      </a:cubicBezTo>
                      <a:cubicBezTo>
                        <a:pt x="346196" y="0"/>
                        <a:pt x="349492" y="47"/>
                        <a:pt x="352787" y="142"/>
                      </a:cubicBezTo>
                      <a:lnTo>
                        <a:pt x="348095" y="162788"/>
                      </a:lnTo>
                      <a:lnTo>
                        <a:pt x="348095" y="162787"/>
                      </a:lnTo>
                      <a:cubicBezTo>
                        <a:pt x="346363" y="162737"/>
                        <a:pt x="344631" y="162713"/>
                        <a:pt x="342900" y="162713"/>
                      </a:cubicBezTo>
                      <a:cubicBezTo>
                        <a:pt x="243385" y="162713"/>
                        <a:pt x="162713" y="243385"/>
                        <a:pt x="162713" y="342900"/>
                      </a:cubicBezTo>
                      <a:lnTo>
                        <a:pt x="0" y="342900"/>
                      </a:lnTo>
                      <a:close/>
                    </a:path>
                  </a:pathLst>
                </a:custGeom>
                <a:solidFill>
                  <a:srgbClr val="3399FF"/>
                </a:solidFill>
                <a:ln w="12700" cap="flat" cmpd="sng" algn="ctr">
                  <a:solidFill>
                    <a:schemeClr val="tx1"/>
                  </a:solidFill>
                  <a:prstDash val="solid"/>
                  <a:round/>
                  <a:headEnd type="none" w="lg" len="med"/>
                  <a:tailEnd type="none" w="lg" len="med"/>
                </a:ln>
              </p:spPr>
              <p:txBody>
                <a:bodyPr anchor="ctr">
                  <a:spAutoFit/>
                </a:bodyPr>
                <a:lstStyle/>
                <a:p>
                  <a:endParaRPr lang="en-US"/>
                </a:p>
              </p:txBody>
            </p:sp>
            <p:grpSp>
              <p:nvGrpSpPr>
                <p:cNvPr id="45" name="Group 106"/>
                <p:cNvGrpSpPr/>
                <p:nvPr/>
              </p:nvGrpSpPr>
              <p:grpSpPr>
                <a:xfrm rot="16200000">
                  <a:off x="6951357" y="5570983"/>
                  <a:ext cx="246063" cy="269875"/>
                  <a:chOff x="6346031" y="891382"/>
                  <a:chExt cx="246063" cy="269875"/>
                </a:xfrm>
              </p:grpSpPr>
              <p:sp>
                <p:nvSpPr>
                  <p:cNvPr id="46" name="Oval 55"/>
                  <p:cNvSpPr>
                    <a:spLocks noChangeArrowheads="1"/>
                  </p:cNvSpPr>
                  <p:nvPr/>
                </p:nvSpPr>
                <p:spPr bwMode="auto">
                  <a:xfrm rot="5400000">
                    <a:off x="6334125" y="903288"/>
                    <a:ext cx="269875" cy="246063"/>
                  </a:xfrm>
                  <a:prstGeom prst="ellipse">
                    <a:avLst/>
                  </a:prstGeom>
                  <a:solidFill>
                    <a:schemeClr val="bg1"/>
                  </a:solidFill>
                  <a:ln w="9525">
                    <a:solidFill>
                      <a:schemeClr val="tx1"/>
                    </a:solidFill>
                    <a:round/>
                    <a:headEnd/>
                    <a:tailEnd/>
                  </a:ln>
                </p:spPr>
                <p:txBody>
                  <a:bodyPr rot="10800000" vert="eaVert" wrap="none" anchor="ctr"/>
                  <a:lstStyle/>
                  <a:p>
                    <a:pPr eaLnBrk="1" hangingPunct="1"/>
                    <a:endParaRPr lang="en-US">
                      <a:latin typeface="Calibri" pitchFamily="34" charset="0"/>
                    </a:endParaRPr>
                  </a:p>
                </p:txBody>
              </p:sp>
              <p:sp>
                <p:nvSpPr>
                  <p:cNvPr id="47" name="Line 58"/>
                  <p:cNvSpPr>
                    <a:spLocks noChangeShapeType="1"/>
                  </p:cNvSpPr>
                  <p:nvPr/>
                </p:nvSpPr>
                <p:spPr bwMode="auto">
                  <a:xfrm rot="5400000" flipH="1">
                    <a:off x="6469063" y="866775"/>
                    <a:ext cx="3175" cy="234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9"/>
                  <p:cNvSpPr>
                    <a:spLocks noChangeShapeType="1"/>
                  </p:cNvSpPr>
                  <p:nvPr/>
                </p:nvSpPr>
                <p:spPr bwMode="auto">
                  <a:xfrm rot="5400000" flipH="1">
                    <a:off x="6467475" y="957263"/>
                    <a:ext cx="3175" cy="2365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sp>
          <p:nvSpPr>
            <p:cNvPr id="36" name="Rectangle 35"/>
            <p:cNvSpPr/>
            <p:nvPr/>
          </p:nvSpPr>
          <p:spPr bwMode="auto">
            <a:xfrm>
              <a:off x="6445403" y="1265275"/>
              <a:ext cx="64008" cy="39319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7" name="Rectangle 36"/>
            <p:cNvSpPr/>
            <p:nvPr/>
          </p:nvSpPr>
          <p:spPr bwMode="auto">
            <a:xfrm>
              <a:off x="5542162" y="1205024"/>
              <a:ext cx="73152" cy="73152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cxnSp>
          <p:nvCxnSpPr>
            <p:cNvPr id="38" name="Straight Connector 37"/>
            <p:cNvCxnSpPr/>
            <p:nvPr/>
          </p:nvCxnSpPr>
          <p:spPr bwMode="auto">
            <a:xfrm>
              <a:off x="4902046" y="3559995"/>
              <a:ext cx="2243033" cy="0"/>
            </a:xfrm>
            <a:prstGeom prst="line">
              <a:avLst/>
            </a:prstGeom>
            <a:noFill/>
            <a:ln w="12700" cap="flat" cmpd="sng" algn="ctr">
              <a:solidFill>
                <a:schemeClr val="accent2"/>
              </a:solidFill>
              <a:prstDash val="sysDash"/>
              <a:round/>
              <a:headEnd type="none" w="lg" len="med"/>
              <a:tailEnd type="none" w="lg" len="med"/>
            </a:ln>
            <a:effectLst/>
          </p:spPr>
        </p:cxnSp>
        <p:cxnSp>
          <p:nvCxnSpPr>
            <p:cNvPr id="123" name="Straight Connector 122"/>
            <p:cNvCxnSpPr/>
            <p:nvPr/>
          </p:nvCxnSpPr>
          <p:spPr bwMode="auto">
            <a:xfrm>
              <a:off x="5002594" y="1946778"/>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4" name="Straight Connector 123"/>
            <p:cNvCxnSpPr/>
            <p:nvPr/>
          </p:nvCxnSpPr>
          <p:spPr bwMode="auto">
            <a:xfrm>
              <a:off x="5042260" y="508167"/>
              <a:ext cx="488515" cy="0"/>
            </a:xfrm>
            <a:prstGeom prst="line">
              <a:avLst/>
            </a:prstGeom>
            <a:noFill/>
            <a:ln w="12700" cap="flat" cmpd="sng" algn="ctr">
              <a:solidFill>
                <a:schemeClr val="tx2"/>
              </a:solidFill>
              <a:prstDash val="sysDot"/>
              <a:round/>
              <a:headEnd type="none" w="lg" len="med"/>
              <a:tailEnd type="none" w="lg" len="med"/>
            </a:ln>
            <a:effectLst/>
          </p:spPr>
        </p:cxnSp>
        <p:cxnSp>
          <p:nvCxnSpPr>
            <p:cNvPr id="125" name="Straight Arrow Connector 124"/>
            <p:cNvCxnSpPr/>
            <p:nvPr/>
          </p:nvCxnSpPr>
          <p:spPr bwMode="auto">
            <a:xfrm>
              <a:off x="5266436" y="519398"/>
              <a:ext cx="0" cy="1415731"/>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6" name="Straight Connector 125"/>
            <p:cNvCxnSpPr/>
            <p:nvPr/>
          </p:nvCxnSpPr>
          <p:spPr bwMode="auto">
            <a:xfrm>
              <a:off x="6528440" y="5203594"/>
              <a:ext cx="1254593" cy="0"/>
            </a:xfrm>
            <a:prstGeom prst="line">
              <a:avLst/>
            </a:prstGeom>
            <a:noFill/>
            <a:ln w="12700" cap="flat" cmpd="sng" algn="ctr">
              <a:solidFill>
                <a:schemeClr val="tx2"/>
              </a:solidFill>
              <a:prstDash val="sysDot"/>
              <a:round/>
              <a:headEnd type="none" w="lg" len="med"/>
              <a:tailEnd type="none" w="lg" len="med"/>
            </a:ln>
            <a:effectLst/>
          </p:spPr>
        </p:cxnSp>
        <p:cxnSp>
          <p:nvCxnSpPr>
            <p:cNvPr id="127" name="Straight Connector 126"/>
            <p:cNvCxnSpPr/>
            <p:nvPr/>
          </p:nvCxnSpPr>
          <p:spPr bwMode="auto">
            <a:xfrm>
              <a:off x="6596022" y="3839470"/>
              <a:ext cx="1144480" cy="0"/>
            </a:xfrm>
            <a:prstGeom prst="line">
              <a:avLst/>
            </a:prstGeom>
            <a:noFill/>
            <a:ln w="12700" cap="flat" cmpd="sng" algn="ctr">
              <a:solidFill>
                <a:schemeClr val="tx2"/>
              </a:solidFill>
              <a:prstDash val="sysDot"/>
              <a:round/>
              <a:headEnd type="none" w="lg" len="med"/>
              <a:tailEnd type="none" w="lg" len="med"/>
            </a:ln>
            <a:effectLst/>
          </p:spPr>
        </p:cxnSp>
        <p:cxnSp>
          <p:nvCxnSpPr>
            <p:cNvPr id="128" name="Straight Arrow Connector 127"/>
            <p:cNvCxnSpPr/>
            <p:nvPr/>
          </p:nvCxnSpPr>
          <p:spPr bwMode="auto">
            <a:xfrm>
              <a:off x="7281879" y="3839773"/>
              <a:ext cx="0" cy="1348915"/>
            </a:xfrm>
            <a:prstGeom prst="straightConnector1">
              <a:avLst/>
            </a:prstGeom>
            <a:noFill/>
            <a:ln w="12700" cap="flat" cmpd="sng" algn="ctr">
              <a:solidFill>
                <a:schemeClr val="tx2"/>
              </a:solidFill>
              <a:prstDash val="solid"/>
              <a:round/>
              <a:headEnd type="triangle" w="lg" len="med"/>
              <a:tailEnd type="triangle" w="lg" len="med"/>
            </a:ln>
            <a:effectLst/>
          </p:spPr>
        </p:cxnSp>
        <p:cxnSp>
          <p:nvCxnSpPr>
            <p:cNvPr id="129" name="Straight Connector 128"/>
            <p:cNvCxnSpPr/>
            <p:nvPr/>
          </p:nvCxnSpPr>
          <p:spPr bwMode="auto">
            <a:xfrm>
              <a:off x="6121489" y="503670"/>
              <a:ext cx="1576483" cy="0"/>
            </a:xfrm>
            <a:prstGeom prst="line">
              <a:avLst/>
            </a:prstGeom>
            <a:noFill/>
            <a:ln w="12700" cap="flat" cmpd="sng" algn="ctr">
              <a:solidFill>
                <a:schemeClr val="tx2"/>
              </a:solidFill>
              <a:prstDash val="sysDot"/>
              <a:round/>
              <a:headEnd type="none" w="lg" len="med"/>
              <a:tailEnd type="none" w="lg" len="med"/>
            </a:ln>
            <a:effectLst/>
          </p:spPr>
        </p:cxnSp>
        <p:cxnSp>
          <p:nvCxnSpPr>
            <p:cNvPr id="130" name="Straight Arrow Connector 129"/>
            <p:cNvCxnSpPr/>
            <p:nvPr/>
          </p:nvCxnSpPr>
          <p:spPr bwMode="auto">
            <a:xfrm>
              <a:off x="7393127" y="501674"/>
              <a:ext cx="0" cy="333668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1" name="TextBox 130"/>
            <p:cNvSpPr txBox="1"/>
            <p:nvPr/>
          </p:nvSpPr>
          <p:spPr>
            <a:xfrm>
              <a:off x="6995938" y="4344396"/>
              <a:ext cx="561372" cy="461665"/>
            </a:xfrm>
            <a:prstGeom prst="rect">
              <a:avLst/>
            </a:prstGeom>
            <a:solidFill>
              <a:schemeClr val="bg1"/>
            </a:solidFill>
          </p:spPr>
          <p:txBody>
            <a:bodyPr wrap="none" rtlCol="0">
              <a:spAutoFit/>
            </a:bodyPr>
            <a:lstStyle/>
            <a:p>
              <a:r>
                <a:rPr lang="en-US" sz="2400" b="0" dirty="0"/>
                <a:t>H1</a:t>
              </a:r>
            </a:p>
          </p:txBody>
        </p:sp>
        <p:sp>
          <p:nvSpPr>
            <p:cNvPr id="132" name="TextBox 131"/>
            <p:cNvSpPr txBox="1"/>
            <p:nvPr/>
          </p:nvSpPr>
          <p:spPr>
            <a:xfrm>
              <a:off x="7117016" y="2030774"/>
              <a:ext cx="561372" cy="461665"/>
            </a:xfrm>
            <a:prstGeom prst="rect">
              <a:avLst/>
            </a:prstGeom>
            <a:solidFill>
              <a:schemeClr val="bg1"/>
            </a:solidFill>
          </p:spPr>
          <p:txBody>
            <a:bodyPr wrap="none" rtlCol="0">
              <a:spAutoFit/>
            </a:bodyPr>
            <a:lstStyle/>
            <a:p>
              <a:r>
                <a:rPr lang="en-US" sz="2400" b="0" dirty="0"/>
                <a:t>H2</a:t>
              </a:r>
            </a:p>
          </p:txBody>
        </p:sp>
        <p:sp>
          <p:nvSpPr>
            <p:cNvPr id="133" name="TextBox 132"/>
            <p:cNvSpPr txBox="1"/>
            <p:nvPr/>
          </p:nvSpPr>
          <p:spPr>
            <a:xfrm>
              <a:off x="4957642" y="800441"/>
              <a:ext cx="561372" cy="461665"/>
            </a:xfrm>
            <a:prstGeom prst="rect">
              <a:avLst/>
            </a:prstGeom>
            <a:solidFill>
              <a:schemeClr val="accent3"/>
            </a:solidFill>
          </p:spPr>
          <p:txBody>
            <a:bodyPr wrap="none" rtlCol="0">
              <a:spAutoFit/>
            </a:bodyPr>
            <a:lstStyle/>
            <a:p>
              <a:r>
                <a:rPr lang="en-US" sz="2400" b="0" dirty="0"/>
                <a:t>H1</a:t>
              </a:r>
            </a:p>
          </p:txBody>
        </p:sp>
        <p:cxnSp>
          <p:nvCxnSpPr>
            <p:cNvPr id="134" name="Straight Arrow Connector 133"/>
            <p:cNvCxnSpPr/>
            <p:nvPr/>
          </p:nvCxnSpPr>
          <p:spPr bwMode="auto">
            <a:xfrm>
              <a:off x="6942933" y="493240"/>
              <a:ext cx="0" cy="665712"/>
            </a:xfrm>
            <a:prstGeom prst="straightConnector1">
              <a:avLst/>
            </a:prstGeom>
            <a:noFill/>
            <a:ln w="12700" cap="flat" cmpd="sng" algn="ctr">
              <a:solidFill>
                <a:schemeClr val="tx2"/>
              </a:solidFill>
              <a:prstDash val="solid"/>
              <a:round/>
              <a:headEnd type="triangle" w="lg" len="med"/>
              <a:tailEnd type="triangle" w="lg" len="med"/>
            </a:ln>
            <a:effectLst/>
          </p:spPr>
        </p:cxnSp>
        <p:sp>
          <p:nvSpPr>
            <p:cNvPr id="135" name="TextBox 134"/>
            <p:cNvSpPr txBox="1"/>
            <p:nvPr/>
          </p:nvSpPr>
          <p:spPr>
            <a:xfrm>
              <a:off x="6699149" y="600038"/>
              <a:ext cx="561372" cy="461665"/>
            </a:xfrm>
            <a:prstGeom prst="rect">
              <a:avLst/>
            </a:prstGeom>
            <a:solidFill>
              <a:schemeClr val="bg1"/>
            </a:solidFill>
          </p:spPr>
          <p:txBody>
            <a:bodyPr wrap="none" rtlCol="0">
              <a:spAutoFit/>
            </a:bodyPr>
            <a:lstStyle/>
            <a:p>
              <a:r>
                <a:rPr lang="en-US" sz="2400" b="0" dirty="0"/>
                <a:t>H3</a:t>
              </a:r>
            </a:p>
          </p:txBody>
        </p:sp>
        <p:cxnSp>
          <p:nvCxnSpPr>
            <p:cNvPr id="177" name="Straight Connector 176"/>
            <p:cNvCxnSpPr/>
            <p:nvPr/>
          </p:nvCxnSpPr>
          <p:spPr bwMode="auto">
            <a:xfrm>
              <a:off x="6103768" y="1134535"/>
              <a:ext cx="1572939" cy="0"/>
            </a:xfrm>
            <a:prstGeom prst="line">
              <a:avLst/>
            </a:prstGeom>
            <a:noFill/>
            <a:ln w="12700" cap="flat" cmpd="sng" algn="ctr">
              <a:solidFill>
                <a:schemeClr val="tx2"/>
              </a:solidFill>
              <a:prstDash val="sysDot"/>
              <a:round/>
              <a:headEnd type="none" w="lg" len="med"/>
              <a:tailEnd type="none" w="lg" len="med"/>
            </a:ln>
            <a:effectLst/>
          </p:spPr>
        </p:cxnSp>
      </p:grpSp>
      <p:sp>
        <p:nvSpPr>
          <p:cNvPr id="187" name="Rectangle 186"/>
          <p:cNvSpPr/>
          <p:nvPr/>
        </p:nvSpPr>
        <p:spPr>
          <a:xfrm>
            <a:off x="0" y="0"/>
            <a:ext cx="1796902" cy="954107"/>
          </a:xfrm>
          <a:prstGeom prst="rect">
            <a:avLst/>
          </a:prstGeom>
        </p:spPr>
        <p:txBody>
          <a:bodyPr wrap="square">
            <a:spAutoFit/>
          </a:bodyPr>
          <a:lstStyle/>
          <a:p>
            <a:r>
              <a:rPr lang="en-US" dirty="0"/>
              <a:t>Siphon Geometry</a:t>
            </a:r>
          </a:p>
        </p:txBody>
      </p:sp>
      <p:sp>
        <p:nvSpPr>
          <p:cNvPr id="175" name="TextBox 174"/>
          <p:cNvSpPr txBox="1"/>
          <p:nvPr/>
        </p:nvSpPr>
        <p:spPr>
          <a:xfrm>
            <a:off x="163774" y="1053778"/>
            <a:ext cx="2782157" cy="1938992"/>
          </a:xfrm>
          <a:prstGeom prst="rect">
            <a:avLst/>
          </a:prstGeom>
          <a:noFill/>
        </p:spPr>
        <p:txBody>
          <a:bodyPr wrap="square" rtlCol="0">
            <a:spAutoFit/>
          </a:bodyPr>
          <a:lstStyle/>
          <a:p>
            <a:r>
              <a:rPr lang="en-US" sz="2400" b="0" dirty="0"/>
              <a:t>What determines how much air we trap?</a:t>
            </a:r>
          </a:p>
          <a:p>
            <a:r>
              <a:rPr lang="en-US" sz="2400" b="0" dirty="0"/>
              <a:t>What happens as head loss increases?</a:t>
            </a:r>
          </a:p>
        </p:txBody>
      </p:sp>
      <p:sp>
        <p:nvSpPr>
          <p:cNvPr id="176" name="TextBox 175"/>
          <p:cNvSpPr txBox="1"/>
          <p:nvPr/>
        </p:nvSpPr>
        <p:spPr>
          <a:xfrm>
            <a:off x="163774" y="3057098"/>
            <a:ext cx="2606722" cy="3785652"/>
          </a:xfrm>
          <a:prstGeom prst="rect">
            <a:avLst/>
          </a:prstGeom>
          <a:noFill/>
        </p:spPr>
        <p:txBody>
          <a:bodyPr wrap="square" rtlCol="0">
            <a:spAutoFit/>
          </a:bodyPr>
          <a:lstStyle/>
          <a:p>
            <a:r>
              <a:rPr lang="en-US" sz="2400" b="0" dirty="0"/>
              <a:t>Success requires two things</a:t>
            </a:r>
          </a:p>
          <a:p>
            <a:r>
              <a:rPr lang="en-US" sz="2400" b="0" dirty="0"/>
              <a:t>1. Start backwash whenever desired (optional).</a:t>
            </a:r>
          </a:p>
          <a:p>
            <a:r>
              <a:rPr lang="en-US" sz="2400" b="0" dirty="0"/>
              <a:t>2. Prevent backwash from starting before reaching max head loss.</a:t>
            </a: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custDataLst>
              <p:tags r:id="rId1"/>
            </p:custDataLst>
          </p:nvPr>
        </p:nvPicPr>
        <p:blipFill>
          <a:blip r:embed="rId12" cstate="print">
            <a:extLst>
              <a:ext uri="{28A0092B-C50C-407E-A947-70E740481C1C}">
                <a14:useLocalDpi xmlns:a14="http://schemas.microsoft.com/office/drawing/2010/main" val="0"/>
              </a:ext>
            </a:extLst>
          </a:blip>
          <a:stretch>
            <a:fillRect/>
          </a:stretch>
        </p:blipFill>
        <p:spPr>
          <a:xfrm>
            <a:off x="159557" y="1983248"/>
            <a:ext cx="5880381" cy="2691046"/>
          </a:xfrm>
          <a:prstGeom prst="rect">
            <a:avLst/>
          </a:prstGeom>
        </p:spPr>
      </p:pic>
      <p:sp>
        <p:nvSpPr>
          <p:cNvPr id="2" name="Title 1"/>
          <p:cNvSpPr>
            <a:spLocks noGrp="1"/>
          </p:cNvSpPr>
          <p:nvPr>
            <p:ph type="title"/>
          </p:nvPr>
        </p:nvSpPr>
        <p:spPr/>
        <p:txBody>
          <a:bodyPr/>
          <a:lstStyle/>
          <a:p>
            <a:pPr algn="l"/>
            <a:r>
              <a:rPr lang="en-US" dirty="0"/>
              <a:t>Siphon Geometry for Air trap</a:t>
            </a:r>
          </a:p>
        </p:txBody>
      </p:sp>
      <p:cxnSp>
        <p:nvCxnSpPr>
          <p:cNvPr id="23" name="Straight Connector 22"/>
          <p:cNvCxnSpPr/>
          <p:nvPr/>
        </p:nvCxnSpPr>
        <p:spPr bwMode="auto">
          <a:xfrm>
            <a:off x="0" y="3694233"/>
            <a:ext cx="5306096" cy="0"/>
          </a:xfrm>
          <a:prstGeom prst="line">
            <a:avLst/>
          </a:prstGeom>
          <a:noFill/>
          <a:ln w="28575" cap="flat" cmpd="sng" algn="ctr">
            <a:solidFill>
              <a:schemeClr val="bg2"/>
            </a:solidFill>
            <a:prstDash val="solid"/>
            <a:round/>
            <a:headEnd type="none" w="lg" len="med"/>
            <a:tailEnd type="none" w="lg" len="med"/>
          </a:ln>
          <a:effectLst/>
        </p:spPr>
      </p:cxnSp>
      <p:pic>
        <p:nvPicPr>
          <p:cNvPr id="585745" name="Picture 17"/>
          <p:cNvPicPr>
            <a:picLocks noChangeAspect="1" noChangeArrowheads="1"/>
          </p:cNvPicPr>
          <p:nvPr/>
        </p:nvPicPr>
        <p:blipFill>
          <a:blip r:embed="rId13" cstate="print"/>
          <a:srcRect/>
          <a:stretch>
            <a:fillRect/>
          </a:stretch>
        </p:blipFill>
        <p:spPr bwMode="auto">
          <a:xfrm>
            <a:off x="5955252" y="1913859"/>
            <a:ext cx="3210804" cy="3498113"/>
          </a:xfrm>
          <a:prstGeom prst="rect">
            <a:avLst/>
          </a:prstGeom>
          <a:noFill/>
          <a:ln w="9525">
            <a:noFill/>
            <a:miter lim="800000"/>
            <a:headEnd/>
            <a:tailEnd/>
          </a:ln>
          <a:effectLst/>
        </p:spPr>
      </p:pic>
      <p:sp>
        <p:nvSpPr>
          <p:cNvPr id="20" name="TextBox 19"/>
          <p:cNvSpPr txBox="1"/>
          <p:nvPr/>
        </p:nvSpPr>
        <p:spPr>
          <a:xfrm>
            <a:off x="6264325" y="1651377"/>
            <a:ext cx="364202" cy="523220"/>
          </a:xfrm>
          <a:prstGeom prst="rect">
            <a:avLst/>
          </a:prstGeom>
          <a:noFill/>
        </p:spPr>
        <p:txBody>
          <a:bodyPr wrap="none" rtlCol="0">
            <a:spAutoFit/>
          </a:bodyPr>
          <a:lstStyle/>
          <a:p>
            <a:r>
              <a:rPr lang="en-US" dirty="0"/>
              <a:t>0</a:t>
            </a:r>
          </a:p>
        </p:txBody>
      </p:sp>
      <p:sp>
        <p:nvSpPr>
          <p:cNvPr id="24" name="TextBox 23"/>
          <p:cNvSpPr txBox="1"/>
          <p:nvPr/>
        </p:nvSpPr>
        <p:spPr>
          <a:xfrm>
            <a:off x="7779222" y="1651380"/>
            <a:ext cx="364202" cy="523220"/>
          </a:xfrm>
          <a:prstGeom prst="rect">
            <a:avLst/>
          </a:prstGeom>
          <a:noFill/>
        </p:spPr>
        <p:txBody>
          <a:bodyPr wrap="none" rtlCol="0">
            <a:spAutoFit/>
          </a:bodyPr>
          <a:lstStyle/>
          <a:p>
            <a:r>
              <a:rPr lang="en-US" dirty="0"/>
              <a:t>1</a:t>
            </a:r>
          </a:p>
        </p:txBody>
      </p:sp>
      <p:sp>
        <p:nvSpPr>
          <p:cNvPr id="3" name="Freeform 2"/>
          <p:cNvSpPr/>
          <p:nvPr/>
        </p:nvSpPr>
        <p:spPr bwMode="auto">
          <a:xfrm>
            <a:off x="284923" y="4804012"/>
            <a:ext cx="793250" cy="1337481"/>
          </a:xfrm>
          <a:custGeom>
            <a:avLst/>
            <a:gdLst>
              <a:gd name="connsiteX0" fmla="*/ 0 w 791570"/>
              <a:gd name="connsiteY0" fmla="*/ 0 h 1337481"/>
              <a:gd name="connsiteX1" fmla="*/ 791570 w 791570"/>
              <a:gd name="connsiteY1" fmla="*/ 1337481 h 1337481"/>
              <a:gd name="connsiteX0" fmla="*/ 1680 w 793250"/>
              <a:gd name="connsiteY0" fmla="*/ 0 h 1337481"/>
              <a:gd name="connsiteX1" fmla="*/ 793250 w 793250"/>
              <a:gd name="connsiteY1" fmla="*/ 1337481 h 1337481"/>
            </a:gdLst>
            <a:ahLst/>
            <a:cxnLst>
              <a:cxn ang="0">
                <a:pos x="connsiteX0" y="connsiteY0"/>
              </a:cxn>
              <a:cxn ang="0">
                <a:pos x="connsiteX1" y="connsiteY1"/>
              </a:cxn>
            </a:cxnLst>
            <a:rect l="l" t="t" r="r" b="b"/>
            <a:pathLst>
              <a:path w="793250" h="1337481">
                <a:moveTo>
                  <a:pt x="1680" y="0"/>
                </a:moveTo>
                <a:cubicBezTo>
                  <a:pt x="-34714" y="950795"/>
                  <a:pt x="529393" y="891654"/>
                  <a:pt x="793250" y="1337481"/>
                </a:cubicBezTo>
              </a:path>
            </a:pathLst>
          </a:custGeom>
          <a:noFill/>
          <a:ln w="12700" cap="flat" cmpd="sng" algn="ctr">
            <a:solidFill>
              <a:schemeClr val="tx1"/>
            </a:solidFill>
            <a:prstDash val="solid"/>
            <a:round/>
            <a:headEnd type="none" w="lg" len="med"/>
            <a:tailEnd type="triangle" w="lg"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cxnSp>
        <p:nvCxnSpPr>
          <p:cNvPr id="6" name="Straight Arrow Connector 5"/>
          <p:cNvCxnSpPr>
            <a:cxnSpLocks/>
          </p:cNvCxnSpPr>
          <p:nvPr/>
        </p:nvCxnSpPr>
        <p:spPr bwMode="auto">
          <a:xfrm>
            <a:off x="2541896" y="5534802"/>
            <a:ext cx="1115704" cy="552100"/>
          </a:xfrm>
          <a:prstGeom prst="straightConnector1">
            <a:avLst/>
          </a:prstGeom>
          <a:solidFill>
            <a:schemeClr val="accent1"/>
          </a:solidFill>
          <a:ln w="12700" cap="flat" cmpd="sng" algn="ctr">
            <a:solidFill>
              <a:schemeClr val="tx1"/>
            </a:solidFill>
            <a:prstDash val="solid"/>
            <a:round/>
            <a:headEnd type="none" w="lg" len="med"/>
            <a:tailEnd type="arrow"/>
          </a:ln>
          <a:effectLst/>
        </p:spPr>
      </p:cxnSp>
      <p:sp>
        <p:nvSpPr>
          <p:cNvPr id="8" name="Freeform 7"/>
          <p:cNvSpPr/>
          <p:nvPr/>
        </p:nvSpPr>
        <p:spPr bwMode="auto">
          <a:xfrm>
            <a:off x="5595582" y="5295331"/>
            <a:ext cx="2144412" cy="1405221"/>
          </a:xfrm>
          <a:custGeom>
            <a:avLst/>
            <a:gdLst>
              <a:gd name="connsiteX0" fmla="*/ 0 w 2144412"/>
              <a:gd name="connsiteY0" fmla="*/ 0 h 1405221"/>
              <a:gd name="connsiteX1" fmla="*/ 1951630 w 2144412"/>
              <a:gd name="connsiteY1" fmla="*/ 504968 h 1405221"/>
              <a:gd name="connsiteX2" fmla="*/ 1910687 w 2144412"/>
              <a:gd name="connsiteY2" fmla="*/ 1282890 h 1405221"/>
              <a:gd name="connsiteX3" fmla="*/ 518615 w 2144412"/>
              <a:gd name="connsiteY3" fmla="*/ 1392072 h 1405221"/>
            </a:gdLst>
            <a:ahLst/>
            <a:cxnLst>
              <a:cxn ang="0">
                <a:pos x="connsiteX0" y="connsiteY0"/>
              </a:cxn>
              <a:cxn ang="0">
                <a:pos x="connsiteX1" y="connsiteY1"/>
              </a:cxn>
              <a:cxn ang="0">
                <a:pos x="connsiteX2" y="connsiteY2"/>
              </a:cxn>
              <a:cxn ang="0">
                <a:pos x="connsiteX3" y="connsiteY3"/>
              </a:cxn>
            </a:cxnLst>
            <a:rect l="l" t="t" r="r" b="b"/>
            <a:pathLst>
              <a:path w="2144412" h="1405221">
                <a:moveTo>
                  <a:pt x="0" y="0"/>
                </a:moveTo>
                <a:cubicBezTo>
                  <a:pt x="816591" y="145576"/>
                  <a:pt x="1633182" y="291153"/>
                  <a:pt x="1951630" y="504968"/>
                </a:cubicBezTo>
                <a:cubicBezTo>
                  <a:pt x="2270078" y="718783"/>
                  <a:pt x="2149523" y="1135039"/>
                  <a:pt x="1910687" y="1282890"/>
                </a:cubicBezTo>
                <a:cubicBezTo>
                  <a:pt x="1671851" y="1430741"/>
                  <a:pt x="1095233" y="1411406"/>
                  <a:pt x="518615" y="1392072"/>
                </a:cubicBezTo>
              </a:path>
            </a:pathLst>
          </a:custGeom>
          <a:noFill/>
          <a:ln w="1270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470493" y="5105989"/>
            <a:ext cx="1167238" cy="554666"/>
          </a:xfrm>
          <a:prstGeom prst="rect">
            <a:avLst/>
          </a:prstGeom>
        </p:spPr>
      </p:pic>
      <p:pic>
        <p:nvPicPr>
          <p:cNvPr id="11" name="Picture 10"/>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095830" y="5277417"/>
            <a:ext cx="1203809" cy="213333"/>
          </a:xfrm>
          <a:prstGeom prst="rect">
            <a:avLst/>
          </a:prstGeom>
        </p:spPr>
      </p:pic>
      <p:pic>
        <p:nvPicPr>
          <p:cNvPr id="12" name="Picture 11"/>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622401" y="5257334"/>
            <a:ext cx="2008381" cy="227048"/>
          </a:xfrm>
          <a:prstGeom prst="rect">
            <a:avLst/>
          </a:prstGeom>
        </p:spPr>
      </p:pic>
      <p:pic>
        <p:nvPicPr>
          <p:cNvPr id="13" name="Picture 12"/>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367418" y="6165441"/>
            <a:ext cx="6966858" cy="589714"/>
          </a:xfrm>
          <a:prstGeom prst="rect">
            <a:avLst/>
          </a:prstGeom>
        </p:spPr>
      </p:pic>
      <p:sp>
        <p:nvSpPr>
          <p:cNvPr id="29" name="Freeform: Shape 28">
            <a:extLst>
              <a:ext uri="{FF2B5EF4-FFF2-40B4-BE49-F238E27FC236}">
                <a16:creationId xmlns:a16="http://schemas.microsoft.com/office/drawing/2014/main" id="{98D490B2-4F51-4B3C-9AF5-0BDBD924F6CB}"/>
              </a:ext>
            </a:extLst>
          </p:cNvPr>
          <p:cNvSpPr/>
          <p:nvPr/>
        </p:nvSpPr>
        <p:spPr bwMode="auto">
          <a:xfrm>
            <a:off x="5049520" y="3358246"/>
            <a:ext cx="831492" cy="2676794"/>
          </a:xfrm>
          <a:custGeom>
            <a:avLst/>
            <a:gdLst>
              <a:gd name="connsiteX0" fmla="*/ 0 w 831492"/>
              <a:gd name="connsiteY0" fmla="*/ 4714 h 2676794"/>
              <a:gd name="connsiteX1" fmla="*/ 477520 w 831492"/>
              <a:gd name="connsiteY1" fmla="*/ 268874 h 2676794"/>
              <a:gd name="connsiteX2" fmla="*/ 822960 w 831492"/>
              <a:gd name="connsiteY2" fmla="*/ 1731914 h 2676794"/>
              <a:gd name="connsiteX3" fmla="*/ 731520 w 831492"/>
              <a:gd name="connsiteY3" fmla="*/ 2676794 h 2676794"/>
            </a:gdLst>
            <a:ahLst/>
            <a:cxnLst>
              <a:cxn ang="0">
                <a:pos x="connsiteX0" y="connsiteY0"/>
              </a:cxn>
              <a:cxn ang="0">
                <a:pos x="connsiteX1" y="connsiteY1"/>
              </a:cxn>
              <a:cxn ang="0">
                <a:pos x="connsiteX2" y="connsiteY2"/>
              </a:cxn>
              <a:cxn ang="0">
                <a:pos x="connsiteX3" y="connsiteY3"/>
              </a:cxn>
            </a:cxnLst>
            <a:rect l="l" t="t" r="r" b="b"/>
            <a:pathLst>
              <a:path w="831492" h="2676794">
                <a:moveTo>
                  <a:pt x="0" y="4714"/>
                </a:moveTo>
                <a:cubicBezTo>
                  <a:pt x="170180" y="-7140"/>
                  <a:pt x="340360" y="-18993"/>
                  <a:pt x="477520" y="268874"/>
                </a:cubicBezTo>
                <a:cubicBezTo>
                  <a:pt x="614680" y="556741"/>
                  <a:pt x="780627" y="1330594"/>
                  <a:pt x="822960" y="1731914"/>
                </a:cubicBezTo>
                <a:cubicBezTo>
                  <a:pt x="865293" y="2133234"/>
                  <a:pt x="736600" y="2519314"/>
                  <a:pt x="731520" y="2676794"/>
                </a:cubicBezTo>
              </a:path>
            </a:pathLst>
          </a:custGeom>
          <a:noFill/>
          <a:ln w="12700" cap="flat" cmpd="sng" algn="ctr">
            <a:solidFill>
              <a:schemeClr val="tx1"/>
            </a:solidFill>
            <a:prstDash val="solid"/>
            <a:round/>
            <a:headEnd type="none" w="lg" len="med"/>
            <a:tailEnd type="triangle" w="med" len="med"/>
          </a:ln>
          <a:effectLst/>
        </p:spPr>
        <p:txBody>
          <a:bodyPr vert="horz" wrap="none" lIns="91440" tIns="45720" rIns="91440" bIns="45720" numCol="1" rtlCol="0" anchor="ctr"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Century Gothic" pitchFamily="34" charset="0"/>
              <a:cs typeface="Arial" charset="0"/>
            </a:endParaRPr>
          </a:p>
        </p:txBody>
      </p:sp>
      <p:pic>
        <p:nvPicPr>
          <p:cNvPr id="5" name="Picture 4"/>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7747000" y="305679"/>
            <a:ext cx="1252571" cy="178286"/>
          </a:xfrm>
          <a:prstGeom prst="rect">
            <a:avLst/>
          </a:prstGeom>
        </p:spPr>
      </p:pic>
      <p:pic>
        <p:nvPicPr>
          <p:cNvPr id="7" name="Picture 6"/>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7687571" y="877388"/>
            <a:ext cx="1371428" cy="213333"/>
          </a:xfrm>
          <a:prstGeom prst="rect">
            <a:avLst/>
          </a:prstGeom>
        </p:spPr>
      </p:pic>
      <p:pic>
        <p:nvPicPr>
          <p:cNvPr id="37" name="Picture 36">
            <a:extLst>
              <a:ext uri="{FF2B5EF4-FFF2-40B4-BE49-F238E27FC236}">
                <a16:creationId xmlns:a16="http://schemas.microsoft.com/office/drawing/2014/main" id="{805E062A-0548-4026-8DA4-5299257E2F4F}"/>
              </a:ext>
            </a:extLst>
          </p:cNvPr>
          <p:cNvPicPr>
            <a:picLocks noChangeAspect="1"/>
          </p:cNvPicPr>
          <p:nvPr>
            <p:custDataLst>
              <p:tags r:id="rId8"/>
            </p:custDataLst>
          </p:nvPr>
        </p:nvPicPr>
        <p:blipFill>
          <a:blip r:embed="rId20" cstate="print">
            <a:extLst>
              <a:ext uri="{28A0092B-C50C-407E-A947-70E740481C1C}">
                <a14:useLocalDpi xmlns:a14="http://schemas.microsoft.com/office/drawing/2010/main" val="0"/>
              </a:ext>
            </a:extLst>
          </a:blip>
          <a:stretch>
            <a:fillRect/>
          </a:stretch>
        </p:blipFill>
        <p:spPr>
          <a:xfrm>
            <a:off x="9416758" y="3986129"/>
            <a:ext cx="3026286" cy="210286"/>
          </a:xfrm>
          <a:prstGeom prst="rect">
            <a:avLst/>
          </a:prstGeom>
        </p:spPr>
      </p:pic>
      <p:pic>
        <p:nvPicPr>
          <p:cNvPr id="39" name="Picture 38">
            <a:extLst>
              <a:ext uri="{FF2B5EF4-FFF2-40B4-BE49-F238E27FC236}">
                <a16:creationId xmlns:a16="http://schemas.microsoft.com/office/drawing/2014/main" id="{911C78F7-0304-4DC3-8240-5A655F0B0F15}"/>
              </a:ext>
            </a:extLst>
          </p:cNvPr>
          <p:cNvPicPr>
            <a:picLocks noChangeAspect="1"/>
          </p:cNvPicPr>
          <p:nvPr>
            <p:custDataLst>
              <p:tags r:id="rId9"/>
            </p:custDataLst>
          </p:nvPr>
        </p:nvPicPr>
        <p:blipFill>
          <a:blip r:embed="rId21" cstate="print">
            <a:extLst>
              <a:ext uri="{28A0092B-C50C-407E-A947-70E740481C1C}">
                <a14:useLocalDpi xmlns:a14="http://schemas.microsoft.com/office/drawing/2010/main" val="0"/>
              </a:ext>
            </a:extLst>
          </a:blip>
          <a:stretch>
            <a:fillRect/>
          </a:stretch>
        </p:blipFill>
        <p:spPr>
          <a:xfrm>
            <a:off x="9416758" y="4494606"/>
            <a:ext cx="1948952" cy="210286"/>
          </a:xfrm>
          <a:prstGeom prst="rect">
            <a:avLst/>
          </a:prstGeom>
        </p:spPr>
      </p:pic>
      <p:pic>
        <p:nvPicPr>
          <p:cNvPr id="41" name="Picture 40">
            <a:extLst>
              <a:ext uri="{FF2B5EF4-FFF2-40B4-BE49-F238E27FC236}">
                <a16:creationId xmlns:a16="http://schemas.microsoft.com/office/drawing/2014/main" id="{4206107E-2D47-4321-A46C-7D7CFB9EAACA}"/>
              </a:ext>
            </a:extLst>
          </p:cNvPr>
          <p:cNvPicPr>
            <a:picLocks noChangeAspect="1"/>
          </p:cNvPicPr>
          <p:nvPr>
            <p:custDataLst>
              <p:tags r:id="rId10"/>
            </p:custDataLst>
          </p:nvPr>
        </p:nvPicPr>
        <p:blipFill>
          <a:blip r:embed="rId22" cstate="print">
            <a:extLst>
              <a:ext uri="{28A0092B-C50C-407E-A947-70E740481C1C}">
                <a14:useLocalDpi xmlns:a14="http://schemas.microsoft.com/office/drawing/2010/main" val="0"/>
              </a:ext>
            </a:extLst>
          </a:blip>
          <a:stretch>
            <a:fillRect/>
          </a:stretch>
        </p:blipFill>
        <p:spPr>
          <a:xfrm>
            <a:off x="9416758" y="5003083"/>
            <a:ext cx="1755428" cy="210286"/>
          </a:xfrm>
          <a:prstGeom prst="rect">
            <a:avLst/>
          </a:prstGeom>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Maximum water level that can be held by siphon</a:t>
            </a:r>
          </a:p>
        </p:txBody>
      </p:sp>
      <p:sp>
        <p:nvSpPr>
          <p:cNvPr id="9" name="TextBox 8"/>
          <p:cNvSpPr txBox="1"/>
          <p:nvPr/>
        </p:nvSpPr>
        <p:spPr>
          <a:xfrm>
            <a:off x="219906" y="2953349"/>
            <a:ext cx="4724233" cy="954107"/>
          </a:xfrm>
          <a:prstGeom prst="rect">
            <a:avLst/>
          </a:prstGeom>
          <a:noFill/>
        </p:spPr>
        <p:txBody>
          <a:bodyPr wrap="square" rtlCol="0">
            <a:spAutoFit/>
          </a:bodyPr>
          <a:lstStyle/>
          <a:p>
            <a:r>
              <a:rPr lang="en-US" b="0" dirty="0"/>
              <a:t>Failure mode is when H</a:t>
            </a:r>
            <a:r>
              <a:rPr lang="en-US" b="0" baseline="-25000" dirty="0"/>
              <a:t>1</a:t>
            </a:r>
            <a:r>
              <a:rPr lang="en-US" b="0" dirty="0"/>
              <a:t>=H</a:t>
            </a:r>
            <a:r>
              <a:rPr lang="en-US" b="0" baseline="-25000" dirty="0"/>
              <a:t>3</a:t>
            </a:r>
            <a:r>
              <a:rPr lang="en-US" b="0" dirty="0"/>
              <a:t> Set H</a:t>
            </a:r>
            <a:r>
              <a:rPr lang="en-US" b="0" baseline="-25000" dirty="0"/>
              <a:t>1</a:t>
            </a:r>
            <a:r>
              <a:rPr lang="en-US" b="0" dirty="0"/>
              <a:t>=H</a:t>
            </a:r>
            <a:r>
              <a:rPr lang="en-US" b="0" baseline="-25000" dirty="0"/>
              <a:t>3</a:t>
            </a:r>
            <a:r>
              <a:rPr lang="en-US" b="0" dirty="0"/>
              <a:t>, then solve for H</a:t>
            </a:r>
            <a:r>
              <a:rPr lang="en-US" b="0" baseline="-25000" dirty="0"/>
              <a:t>3</a:t>
            </a:r>
          </a:p>
        </p:txBody>
      </p:sp>
      <p:sp>
        <p:nvSpPr>
          <p:cNvPr id="13" name="TextBox 12"/>
          <p:cNvSpPr txBox="1"/>
          <p:nvPr/>
        </p:nvSpPr>
        <p:spPr>
          <a:xfrm>
            <a:off x="3685904" y="5886244"/>
            <a:ext cx="5006499" cy="523220"/>
          </a:xfrm>
          <a:prstGeom prst="rect">
            <a:avLst/>
          </a:prstGeom>
          <a:noFill/>
        </p:spPr>
        <p:txBody>
          <a:bodyPr wrap="none" rtlCol="0">
            <a:spAutoFit/>
          </a:bodyPr>
          <a:lstStyle/>
          <a:p>
            <a:r>
              <a:rPr lang="en-US" b="0" dirty="0"/>
              <a:t>This is the maximum value of H</a:t>
            </a:r>
            <a:r>
              <a:rPr lang="en-US" b="0" baseline="-25000" dirty="0"/>
              <a:t>3</a:t>
            </a:r>
          </a:p>
        </p:txBody>
      </p:sp>
      <p:pic>
        <p:nvPicPr>
          <p:cNvPr id="16" name="Picture 17"/>
          <p:cNvPicPr>
            <a:picLocks noChangeAspect="1" noChangeArrowheads="1"/>
          </p:cNvPicPr>
          <p:nvPr/>
        </p:nvPicPr>
        <p:blipFill>
          <a:blip r:embed="rId7" cstate="print"/>
          <a:srcRect/>
          <a:stretch>
            <a:fillRect/>
          </a:stretch>
        </p:blipFill>
        <p:spPr bwMode="auto">
          <a:xfrm>
            <a:off x="6186939" y="2604977"/>
            <a:ext cx="2957061" cy="3221665"/>
          </a:xfrm>
          <a:prstGeom prst="rect">
            <a:avLst/>
          </a:prstGeom>
          <a:noFill/>
          <a:ln w="9525">
            <a:noFill/>
            <a:miter lim="800000"/>
            <a:headEnd/>
            <a:tailEnd/>
          </a:ln>
          <a:effectLst/>
        </p:spPr>
      </p:pic>
      <p:pic>
        <p:nvPicPr>
          <p:cNvPr id="3" name="Picture 2"/>
          <p:cNvPicPr>
            <a:picLocks noChangeAspect="1"/>
          </p:cNvPicPr>
          <p:nvPr>
            <p:custDataLst>
              <p:tags r:id="rId1"/>
            </p:custDataLst>
          </p:nvPr>
        </p:nvPicPr>
        <p:blipFill>
          <a:blip r:embed="rId8" cstate="print">
            <a:extLst>
              <a:ext uri="{28A0092B-C50C-407E-A947-70E740481C1C}">
                <a14:useLocalDpi xmlns:a14="http://schemas.microsoft.com/office/drawing/2010/main" val="0"/>
              </a:ext>
            </a:extLst>
          </a:blip>
          <a:stretch>
            <a:fillRect/>
          </a:stretch>
        </p:blipFill>
        <p:spPr>
          <a:xfrm>
            <a:off x="304638" y="1920025"/>
            <a:ext cx="6966858" cy="589714"/>
          </a:xfrm>
          <a:prstGeom prst="rect">
            <a:avLst/>
          </a:prstGeom>
        </p:spPr>
      </p:pic>
      <p:pic>
        <p:nvPicPr>
          <p:cNvPr id="7" name="Picture 6"/>
          <p:cNvPicPr>
            <a:picLocks noChangeAspect="1"/>
          </p:cNvPicPr>
          <p:nvPr>
            <p:custDataLst>
              <p:tags r:id="rId2"/>
            </p:custDataLst>
          </p:nvPr>
        </p:nvPicPr>
        <p:blipFill>
          <a:blip r:embed="rId9" cstate="print">
            <a:extLst>
              <a:ext uri="{28A0092B-C50C-407E-A947-70E740481C1C}">
                <a14:useLocalDpi xmlns:a14="http://schemas.microsoft.com/office/drawing/2010/main" val="0"/>
              </a:ext>
            </a:extLst>
          </a:blip>
          <a:stretch>
            <a:fillRect/>
          </a:stretch>
        </p:blipFill>
        <p:spPr>
          <a:xfrm>
            <a:off x="451598" y="5813655"/>
            <a:ext cx="3163429" cy="598857"/>
          </a:xfrm>
          <a:prstGeom prst="rect">
            <a:avLst/>
          </a:prstGeom>
        </p:spPr>
      </p:pic>
      <p:pic>
        <p:nvPicPr>
          <p:cNvPr id="17" name="Picture 16">
            <a:extLst>
              <a:ext uri="{FF2B5EF4-FFF2-40B4-BE49-F238E27FC236}">
                <a16:creationId xmlns:a16="http://schemas.microsoft.com/office/drawing/2014/main" id="{EEC90E5D-7D92-434E-BAA8-087B8D5B92DA}"/>
              </a:ext>
            </a:extLst>
          </p:cNvPr>
          <p:cNvPicPr>
            <a:picLocks noChangeAspect="1"/>
          </p:cNvPicPr>
          <p:nvPr>
            <p:custDataLst>
              <p:tags r:id="rId3"/>
            </p:custDataLst>
          </p:nvPr>
        </p:nvPicPr>
        <p:blipFill>
          <a:blip r:embed="rId10" cstate="print">
            <a:extLst>
              <a:ext uri="{28A0092B-C50C-407E-A947-70E740481C1C}">
                <a14:useLocalDpi xmlns:a14="http://schemas.microsoft.com/office/drawing/2010/main" val="0"/>
              </a:ext>
            </a:extLst>
          </a:blip>
          <a:stretch>
            <a:fillRect/>
          </a:stretch>
        </p:blipFill>
        <p:spPr>
          <a:xfrm>
            <a:off x="9398000" y="5052235"/>
            <a:ext cx="10176000" cy="2191238"/>
          </a:xfrm>
          <a:prstGeom prst="rect">
            <a:avLst/>
          </a:prstGeom>
        </p:spPr>
      </p:pic>
      <p:pic>
        <p:nvPicPr>
          <p:cNvPr id="21" name="Picture 20">
            <a:extLst>
              <a:ext uri="{FF2B5EF4-FFF2-40B4-BE49-F238E27FC236}">
                <a16:creationId xmlns:a16="http://schemas.microsoft.com/office/drawing/2014/main" id="{B55F6019-323C-4BEE-8078-8D6F78408D08}"/>
              </a:ext>
            </a:extLst>
          </p:cNvPr>
          <p:cNvPicPr>
            <a:picLocks noChangeAspect="1"/>
          </p:cNvPicPr>
          <p:nvPr>
            <p:custDataLst>
              <p:tags r:id="rId4"/>
            </p:custDataLst>
          </p:nvPr>
        </p:nvPicPr>
        <p:blipFill>
          <a:blip r:embed="rId11" cstate="print">
            <a:extLst>
              <a:ext uri="{28A0092B-C50C-407E-A947-70E740481C1C}">
                <a14:useLocalDpi xmlns:a14="http://schemas.microsoft.com/office/drawing/2010/main" val="0"/>
              </a:ext>
            </a:extLst>
          </a:blip>
          <a:stretch>
            <a:fillRect/>
          </a:stretch>
        </p:blipFill>
        <p:spPr>
          <a:xfrm>
            <a:off x="589280" y="7243473"/>
            <a:ext cx="5461333" cy="700952"/>
          </a:xfrm>
          <a:prstGeom prst="rect">
            <a:avLst/>
          </a:prstGeom>
        </p:spPr>
      </p:pic>
      <p:pic>
        <p:nvPicPr>
          <p:cNvPr id="4" name="Picture 3"/>
          <p:cNvPicPr>
            <a:picLocks noChangeAspect="1"/>
          </p:cNvPicPr>
          <p:nvPr>
            <p:custDataLst>
              <p:tags r:id="rId5"/>
            </p:custDataLst>
          </p:nvPr>
        </p:nvPicPr>
        <p:blipFill>
          <a:blip r:embed="rId12" cstate="print">
            <a:extLst>
              <a:ext uri="{28A0092B-C50C-407E-A947-70E740481C1C}">
                <a14:useLocalDpi xmlns:a14="http://schemas.microsoft.com/office/drawing/2010/main" val="0"/>
              </a:ext>
            </a:extLst>
          </a:blip>
          <a:stretch>
            <a:fillRect/>
          </a:stretch>
        </p:blipFill>
        <p:spPr>
          <a:xfrm>
            <a:off x="219906" y="4462520"/>
            <a:ext cx="5446095" cy="589714"/>
          </a:xfrm>
          <a:prstGeom prst="rect">
            <a:avLst/>
          </a:prstGeom>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t>Slow Sand Filtration</a:t>
            </a:r>
          </a:p>
        </p:txBody>
      </p:sp>
      <p:sp>
        <p:nvSpPr>
          <p:cNvPr id="40963" name="Rectangle 3"/>
          <p:cNvSpPr>
            <a:spLocks noGrp="1" noChangeArrowheads="1"/>
          </p:cNvSpPr>
          <p:nvPr>
            <p:ph idx="1"/>
          </p:nvPr>
        </p:nvSpPr>
        <p:spPr/>
        <p:txBody>
          <a:bodyPr/>
          <a:lstStyle/>
          <a:p>
            <a:r>
              <a:rPr lang="en-US" sz="2800" dirty="0"/>
              <a:t>First filters to be used on a widespread basis</a:t>
            </a:r>
          </a:p>
          <a:p>
            <a:r>
              <a:rPr lang="en-US" sz="2800" dirty="0"/>
              <a:t>Fine sand with an effective size of 0.2 mm</a:t>
            </a:r>
          </a:p>
          <a:p>
            <a:r>
              <a:rPr lang="en-US" sz="2800" dirty="0"/>
              <a:t>Low flow rates (0.03-0.12 mm/s)</a:t>
            </a:r>
          </a:p>
          <a:p>
            <a:r>
              <a:rPr lang="en-US" sz="2800" dirty="0" err="1"/>
              <a:t>Schmutzdecke</a:t>
            </a:r>
            <a:r>
              <a:rPr lang="en-US" sz="2800" dirty="0"/>
              <a:t> (_____ ____) forms on top of the filter (surface filtration)</a:t>
            </a:r>
          </a:p>
          <a:p>
            <a:pPr lvl="1"/>
            <a:r>
              <a:rPr lang="en-US" sz="2400" dirty="0"/>
              <a:t>causes high head loss</a:t>
            </a:r>
          </a:p>
          <a:p>
            <a:pPr lvl="1"/>
            <a:r>
              <a:rPr lang="en-US" sz="2400" dirty="0"/>
              <a:t>must be removed periodically</a:t>
            </a:r>
          </a:p>
          <a:p>
            <a:r>
              <a:rPr lang="en-US" sz="2800" dirty="0"/>
              <a:t>Used without coagulation/flocculation!</a:t>
            </a:r>
          </a:p>
          <a:p>
            <a:r>
              <a:rPr lang="en-US" sz="2800" dirty="0"/>
              <a:t>Turbidity should always be less than 10 NTU with a lower average to prevent rapid clogging</a:t>
            </a:r>
          </a:p>
        </p:txBody>
      </p:sp>
      <p:sp>
        <p:nvSpPr>
          <p:cNvPr id="40964" name="Comment 4"/>
          <p:cNvSpPr>
            <a:spLocks noChangeArrowheads="1"/>
          </p:cNvSpPr>
          <p:nvPr/>
        </p:nvSpPr>
        <p:spPr bwMode="auto">
          <a:xfrm>
            <a:off x="3282270" y="3081837"/>
            <a:ext cx="1820862" cy="579437"/>
          </a:xfrm>
          <a:prstGeom prst="rect">
            <a:avLst/>
          </a:prstGeom>
          <a:noFill/>
          <a:ln w="12700">
            <a:noFill/>
            <a:miter lim="800000"/>
            <a:headEnd type="none" w="sm" len="sm"/>
            <a:tailEnd type="none" w="sm" len="sm"/>
          </a:ln>
          <a:effectLst/>
        </p:spPr>
        <p:txBody>
          <a:bodyPr wrap="none">
            <a:spAutoFit/>
          </a:bodyPr>
          <a:lstStyle/>
          <a:p>
            <a:pPr>
              <a:buClr>
                <a:schemeClr val="hlink"/>
              </a:buClr>
              <a:buFont typeface="Monotype Sorts" pitchFamily="2" charset="2"/>
              <a:buNone/>
            </a:pPr>
            <a:r>
              <a:rPr lang="en-US" sz="3200" b="0" dirty="0">
                <a:solidFill>
                  <a:schemeClr val="folHlink"/>
                </a:solidFill>
              </a:rPr>
              <a:t>filter cake</a:t>
            </a:r>
          </a:p>
        </p:txBody>
      </p:sp>
      <p:sp>
        <p:nvSpPr>
          <p:cNvPr id="40966" name="Text Box 6"/>
          <p:cNvSpPr txBox="1">
            <a:spLocks noChangeArrowheads="1"/>
          </p:cNvSpPr>
          <p:nvPr/>
        </p:nvSpPr>
        <p:spPr bwMode="auto">
          <a:xfrm>
            <a:off x="5809003" y="2684962"/>
            <a:ext cx="3113087" cy="396875"/>
          </a:xfrm>
          <a:prstGeom prst="rect">
            <a:avLst/>
          </a:prstGeom>
          <a:noFill/>
          <a:ln w="12700">
            <a:noFill/>
            <a:miter lim="800000"/>
            <a:headEnd type="none" w="lg" len="med"/>
            <a:tailEnd type="none" w="lg" len="med"/>
          </a:ln>
          <a:effectLst/>
        </p:spPr>
        <p:txBody>
          <a:bodyPr wrap="none">
            <a:spAutoFit/>
          </a:bodyPr>
          <a:lstStyle/>
          <a:p>
            <a:r>
              <a:rPr lang="en-US" sz="2000" b="0" dirty="0">
                <a:solidFill>
                  <a:schemeClr val="folHlink"/>
                </a:solidFill>
              </a:rPr>
              <a:t>Compare with sedimentation</a:t>
            </a:r>
          </a:p>
        </p:txBody>
      </p:sp>
      <p:grpSp>
        <p:nvGrpSpPr>
          <p:cNvPr id="10" name="Group 19"/>
          <p:cNvGrpSpPr>
            <a:grpSpLocks/>
          </p:cNvGrpSpPr>
          <p:nvPr/>
        </p:nvGrpSpPr>
        <p:grpSpPr bwMode="auto">
          <a:xfrm>
            <a:off x="7973756" y="120650"/>
            <a:ext cx="887413" cy="895350"/>
            <a:chOff x="891" y="1553"/>
            <a:chExt cx="2743" cy="2767"/>
          </a:xfrm>
        </p:grpSpPr>
        <p:sp>
          <p:nvSpPr>
            <p:cNvPr id="11" name="Rectangle 20" descr="Granite"/>
            <p:cNvSpPr>
              <a:spLocks noChangeArrowheads="1"/>
            </p:cNvSpPr>
            <p:nvPr/>
          </p:nvSpPr>
          <p:spPr bwMode="auto">
            <a:xfrm>
              <a:off x="891" y="1553"/>
              <a:ext cx="2205" cy="2767"/>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sp>
          <p:nvSpPr>
            <p:cNvPr id="12" name="Rectangle 21"/>
            <p:cNvSpPr>
              <a:spLocks noChangeArrowheads="1"/>
            </p:cNvSpPr>
            <p:nvPr/>
          </p:nvSpPr>
          <p:spPr bwMode="auto">
            <a:xfrm>
              <a:off x="1056" y="1553"/>
              <a:ext cx="1876" cy="336"/>
            </a:xfrm>
            <a:prstGeom prst="rect">
              <a:avLst/>
            </a:prstGeom>
            <a:solidFill>
              <a:schemeClr val="bg1"/>
            </a:solidFill>
            <a:ln w="12700">
              <a:noFill/>
              <a:miter lim="800000"/>
              <a:headEnd type="none" w="sm" len="sm"/>
              <a:tailEnd type="none" w="med" len="sm"/>
            </a:ln>
            <a:effectLst/>
          </p:spPr>
          <p:txBody>
            <a:bodyPr wrap="none" anchor="ctr"/>
            <a:lstStyle/>
            <a:p>
              <a:endParaRPr lang="en-US"/>
            </a:p>
          </p:txBody>
        </p:sp>
        <p:sp>
          <p:nvSpPr>
            <p:cNvPr id="13" name="Rectangle 22"/>
            <p:cNvSpPr>
              <a:spLocks noChangeArrowheads="1"/>
            </p:cNvSpPr>
            <p:nvPr/>
          </p:nvSpPr>
          <p:spPr bwMode="auto">
            <a:xfrm>
              <a:off x="1056" y="1764"/>
              <a:ext cx="1876" cy="861"/>
            </a:xfrm>
            <a:prstGeom prst="rect">
              <a:avLst/>
            </a:prstGeom>
            <a:solidFill>
              <a:schemeClr val="hlink"/>
            </a:solidFill>
            <a:ln w="12700">
              <a:solidFill>
                <a:schemeClr val="bg2"/>
              </a:solidFill>
              <a:miter lim="800000"/>
              <a:headEnd type="none" w="sm" len="sm"/>
              <a:tailEnd type="none" w="med" len="sm"/>
            </a:ln>
            <a:effectLst/>
          </p:spPr>
          <p:txBody>
            <a:bodyPr wrap="none" anchor="ctr"/>
            <a:lstStyle/>
            <a:p>
              <a:endParaRPr lang="en-US"/>
            </a:p>
          </p:txBody>
        </p:sp>
        <p:sp>
          <p:nvSpPr>
            <p:cNvPr id="14" name="Rectangle 23" descr="Cork"/>
            <p:cNvSpPr>
              <a:spLocks noChangeArrowheads="1"/>
            </p:cNvSpPr>
            <p:nvPr/>
          </p:nvSpPr>
          <p:spPr bwMode="auto">
            <a:xfrm>
              <a:off x="1056" y="2621"/>
              <a:ext cx="1876" cy="830"/>
            </a:xfrm>
            <a:prstGeom prst="rect">
              <a:avLst/>
            </a:prstGeom>
            <a:blipFill dpi="0" rotWithShape="0">
              <a:blip r:embed="rId4" cstate="screen"/>
              <a:srcRect/>
              <a:tile tx="0" ty="0" sx="100000" sy="100000" flip="none" algn="tl"/>
            </a:blip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5" name="Rectangle 24" descr="Large confetti"/>
            <p:cNvSpPr>
              <a:spLocks noChangeArrowheads="1"/>
            </p:cNvSpPr>
            <p:nvPr/>
          </p:nvSpPr>
          <p:spPr bwMode="auto">
            <a:xfrm>
              <a:off x="1056" y="3451"/>
              <a:ext cx="1876" cy="533"/>
            </a:xfrm>
            <a:prstGeom prst="rect">
              <a:avLst/>
            </a:prstGeom>
            <a:pattFill prst="lgConfetti">
              <a:fgClr>
                <a:srgbClr val="975737"/>
              </a:fgClr>
              <a:bgClr>
                <a:schemeClr val="hlink"/>
              </a:bgClr>
            </a:pattFill>
            <a:ln w="12700">
              <a:solidFill>
                <a:schemeClr val="bg2"/>
              </a:solidFill>
              <a:miter lim="800000"/>
              <a:headEnd type="none" w="sm" len="sm"/>
              <a:tailEnd type="none" w="med" len="sm"/>
            </a:ln>
            <a:effectLst/>
          </p:spPr>
          <p:txBody>
            <a:bodyPr wrap="none" anchor="ctr"/>
            <a:lstStyle/>
            <a:p>
              <a:pPr algn="ctr"/>
              <a:endParaRPr lang="en-US" b="0">
                <a:latin typeface="Book Antiqua" pitchFamily="18" charset="0"/>
              </a:endParaRPr>
            </a:p>
          </p:txBody>
        </p:sp>
        <p:sp>
          <p:nvSpPr>
            <p:cNvPr id="16" name="Rectangle 25"/>
            <p:cNvSpPr>
              <a:spLocks noChangeArrowheads="1"/>
            </p:cNvSpPr>
            <p:nvPr/>
          </p:nvSpPr>
          <p:spPr bwMode="auto">
            <a:xfrm>
              <a:off x="1030" y="4092"/>
              <a:ext cx="2078" cy="117"/>
            </a:xfrm>
            <a:prstGeom prst="rect">
              <a:avLst/>
            </a:prstGeom>
            <a:solidFill>
              <a:schemeClr val="hlink"/>
            </a:solidFill>
            <a:ln w="12700">
              <a:noFill/>
              <a:miter lim="800000"/>
              <a:headEnd type="none" w="sm" len="sm"/>
              <a:tailEnd type="none" w="med" len="sm"/>
            </a:ln>
            <a:effectLst/>
          </p:spPr>
          <p:txBody>
            <a:bodyPr wrap="none" anchor="ctr"/>
            <a:lstStyle/>
            <a:p>
              <a:endParaRPr lang="en-US"/>
            </a:p>
          </p:txBody>
        </p:sp>
        <p:grpSp>
          <p:nvGrpSpPr>
            <p:cNvPr id="17" name="Group 26"/>
            <p:cNvGrpSpPr>
              <a:grpSpLocks/>
            </p:cNvGrpSpPr>
            <p:nvPr/>
          </p:nvGrpSpPr>
          <p:grpSpPr bwMode="auto">
            <a:xfrm>
              <a:off x="1064" y="3984"/>
              <a:ext cx="1844" cy="117"/>
              <a:chOff x="1472" y="3784"/>
              <a:chExt cx="1967" cy="128"/>
            </a:xfrm>
          </p:grpSpPr>
          <p:sp>
            <p:nvSpPr>
              <p:cNvPr id="20" name="Rectangle 27"/>
              <p:cNvSpPr>
                <a:spLocks noChangeArrowheads="1"/>
              </p:cNvSpPr>
              <p:nvPr/>
            </p:nvSpPr>
            <p:spPr bwMode="auto">
              <a:xfrm>
                <a:off x="147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1" name="Rectangle 28"/>
              <p:cNvSpPr>
                <a:spLocks noChangeArrowheads="1"/>
              </p:cNvSpPr>
              <p:nvPr/>
            </p:nvSpPr>
            <p:spPr bwMode="auto">
              <a:xfrm>
                <a:off x="156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2" name="Rectangle 29"/>
              <p:cNvSpPr>
                <a:spLocks noChangeArrowheads="1"/>
              </p:cNvSpPr>
              <p:nvPr/>
            </p:nvSpPr>
            <p:spPr bwMode="auto">
              <a:xfrm>
                <a:off x="166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3" name="Rectangle 30"/>
              <p:cNvSpPr>
                <a:spLocks noChangeArrowheads="1"/>
              </p:cNvSpPr>
              <p:nvPr/>
            </p:nvSpPr>
            <p:spPr bwMode="auto">
              <a:xfrm>
                <a:off x="176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4" name="Rectangle 31"/>
              <p:cNvSpPr>
                <a:spLocks noChangeArrowheads="1"/>
              </p:cNvSpPr>
              <p:nvPr/>
            </p:nvSpPr>
            <p:spPr bwMode="auto">
              <a:xfrm>
                <a:off x="185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5" name="Rectangle 32"/>
              <p:cNvSpPr>
                <a:spLocks noChangeArrowheads="1"/>
              </p:cNvSpPr>
              <p:nvPr/>
            </p:nvSpPr>
            <p:spPr bwMode="auto">
              <a:xfrm>
                <a:off x="195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6" name="Rectangle 33"/>
              <p:cNvSpPr>
                <a:spLocks noChangeArrowheads="1"/>
              </p:cNvSpPr>
              <p:nvPr/>
            </p:nvSpPr>
            <p:spPr bwMode="auto">
              <a:xfrm>
                <a:off x="204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7" name="Rectangle 34"/>
              <p:cNvSpPr>
                <a:spLocks noChangeArrowheads="1"/>
              </p:cNvSpPr>
              <p:nvPr/>
            </p:nvSpPr>
            <p:spPr bwMode="auto">
              <a:xfrm>
                <a:off x="214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8" name="Rectangle 35"/>
              <p:cNvSpPr>
                <a:spLocks noChangeArrowheads="1"/>
              </p:cNvSpPr>
              <p:nvPr/>
            </p:nvSpPr>
            <p:spPr bwMode="auto">
              <a:xfrm>
                <a:off x="224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29" name="Rectangle 36"/>
              <p:cNvSpPr>
                <a:spLocks noChangeArrowheads="1"/>
              </p:cNvSpPr>
              <p:nvPr/>
            </p:nvSpPr>
            <p:spPr bwMode="auto">
              <a:xfrm>
                <a:off x="233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0" name="Rectangle 37"/>
              <p:cNvSpPr>
                <a:spLocks noChangeArrowheads="1"/>
              </p:cNvSpPr>
              <p:nvPr/>
            </p:nvSpPr>
            <p:spPr bwMode="auto">
              <a:xfrm>
                <a:off x="243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1" name="Rectangle 38"/>
              <p:cNvSpPr>
                <a:spLocks noChangeArrowheads="1"/>
              </p:cNvSpPr>
              <p:nvPr/>
            </p:nvSpPr>
            <p:spPr bwMode="auto">
              <a:xfrm>
                <a:off x="252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2" name="Rectangle 39"/>
              <p:cNvSpPr>
                <a:spLocks noChangeArrowheads="1"/>
              </p:cNvSpPr>
              <p:nvPr/>
            </p:nvSpPr>
            <p:spPr bwMode="auto">
              <a:xfrm>
                <a:off x="262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3" name="Rectangle 40"/>
              <p:cNvSpPr>
                <a:spLocks noChangeArrowheads="1"/>
              </p:cNvSpPr>
              <p:nvPr/>
            </p:nvSpPr>
            <p:spPr bwMode="auto">
              <a:xfrm>
                <a:off x="272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4" name="Rectangle 41"/>
              <p:cNvSpPr>
                <a:spLocks noChangeArrowheads="1"/>
              </p:cNvSpPr>
              <p:nvPr/>
            </p:nvSpPr>
            <p:spPr bwMode="auto">
              <a:xfrm>
                <a:off x="281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5" name="Rectangle 42"/>
              <p:cNvSpPr>
                <a:spLocks noChangeArrowheads="1"/>
              </p:cNvSpPr>
              <p:nvPr/>
            </p:nvSpPr>
            <p:spPr bwMode="auto">
              <a:xfrm>
                <a:off x="291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6" name="Rectangle 43"/>
              <p:cNvSpPr>
                <a:spLocks noChangeArrowheads="1"/>
              </p:cNvSpPr>
              <p:nvPr/>
            </p:nvSpPr>
            <p:spPr bwMode="auto">
              <a:xfrm>
                <a:off x="3008"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7" name="Rectangle 44"/>
              <p:cNvSpPr>
                <a:spLocks noChangeArrowheads="1"/>
              </p:cNvSpPr>
              <p:nvPr/>
            </p:nvSpPr>
            <p:spPr bwMode="auto">
              <a:xfrm>
                <a:off x="3104"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8" name="Rectangle 45"/>
              <p:cNvSpPr>
                <a:spLocks noChangeArrowheads="1"/>
              </p:cNvSpPr>
              <p:nvPr/>
            </p:nvSpPr>
            <p:spPr bwMode="auto">
              <a:xfrm>
                <a:off x="3200"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39" name="Rectangle 46"/>
              <p:cNvSpPr>
                <a:spLocks noChangeArrowheads="1"/>
              </p:cNvSpPr>
              <p:nvPr/>
            </p:nvSpPr>
            <p:spPr bwMode="auto">
              <a:xfrm>
                <a:off x="3296"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sp>
            <p:nvSpPr>
              <p:cNvPr id="40" name="Rectangle 47"/>
              <p:cNvSpPr>
                <a:spLocks noChangeArrowheads="1"/>
              </p:cNvSpPr>
              <p:nvPr/>
            </p:nvSpPr>
            <p:spPr bwMode="auto">
              <a:xfrm>
                <a:off x="3392" y="3784"/>
                <a:ext cx="47" cy="128"/>
              </a:xfrm>
              <a:prstGeom prst="rect">
                <a:avLst/>
              </a:prstGeom>
              <a:solidFill>
                <a:schemeClr val="hlink"/>
              </a:solidFill>
              <a:ln w="50800">
                <a:noFill/>
                <a:miter lim="800000"/>
                <a:headEnd type="none" w="sm" len="sm"/>
                <a:tailEnd type="none" w="med" len="sm"/>
              </a:ln>
              <a:effectLst/>
            </p:spPr>
            <p:txBody>
              <a:bodyPr wrap="none" anchor="ctr"/>
              <a:lstStyle/>
              <a:p>
                <a:endParaRPr lang="en-US"/>
              </a:p>
            </p:txBody>
          </p:sp>
        </p:grpSp>
        <p:sp>
          <p:nvSpPr>
            <p:cNvPr id="18" name="Freeform 48"/>
            <p:cNvSpPr>
              <a:spLocks/>
            </p:cNvSpPr>
            <p:nvPr/>
          </p:nvSpPr>
          <p:spPr bwMode="auto">
            <a:xfrm>
              <a:off x="3083" y="2329"/>
              <a:ext cx="551" cy="1881"/>
            </a:xfrm>
            <a:custGeom>
              <a:avLst/>
              <a:gdLst/>
              <a:ahLst/>
              <a:cxnLst>
                <a:cxn ang="0">
                  <a:pos x="9" y="1720"/>
                </a:cxn>
                <a:cxn ang="0">
                  <a:pos x="153" y="1720"/>
                </a:cxn>
                <a:cxn ang="0">
                  <a:pos x="153" y="0"/>
                </a:cxn>
                <a:cxn ang="0">
                  <a:pos x="551" y="0"/>
                </a:cxn>
                <a:cxn ang="0">
                  <a:pos x="551" y="212"/>
                </a:cxn>
                <a:cxn ang="0">
                  <a:pos x="441" y="212"/>
                </a:cxn>
                <a:cxn ang="0">
                  <a:pos x="436" y="118"/>
                </a:cxn>
                <a:cxn ang="0">
                  <a:pos x="280" y="119"/>
                </a:cxn>
                <a:cxn ang="0">
                  <a:pos x="280" y="1847"/>
                </a:cxn>
                <a:cxn ang="0">
                  <a:pos x="0" y="1847"/>
                </a:cxn>
              </a:cxnLst>
              <a:rect l="0" t="0" r="r" b="b"/>
              <a:pathLst>
                <a:path w="551" h="1847">
                  <a:moveTo>
                    <a:pt x="9" y="1720"/>
                  </a:moveTo>
                  <a:lnTo>
                    <a:pt x="153" y="1720"/>
                  </a:lnTo>
                  <a:lnTo>
                    <a:pt x="153" y="0"/>
                  </a:lnTo>
                  <a:lnTo>
                    <a:pt x="551" y="0"/>
                  </a:lnTo>
                  <a:lnTo>
                    <a:pt x="551" y="212"/>
                  </a:lnTo>
                  <a:lnTo>
                    <a:pt x="441" y="212"/>
                  </a:lnTo>
                  <a:lnTo>
                    <a:pt x="436" y="118"/>
                  </a:lnTo>
                  <a:lnTo>
                    <a:pt x="280" y="119"/>
                  </a:lnTo>
                  <a:lnTo>
                    <a:pt x="280" y="1847"/>
                  </a:lnTo>
                  <a:lnTo>
                    <a:pt x="0" y="1847"/>
                  </a:lnTo>
                </a:path>
              </a:pathLst>
            </a:custGeom>
            <a:solidFill>
              <a:schemeClr val="hlink"/>
            </a:solidFill>
            <a:ln w="12700" cap="flat" cmpd="sng">
              <a:solidFill>
                <a:schemeClr val="tx2"/>
              </a:solidFill>
              <a:prstDash val="solid"/>
              <a:round/>
              <a:headEnd type="none" w="lg" len="med"/>
              <a:tailEnd type="none" w="lg" len="med"/>
            </a:ln>
            <a:effectLst/>
          </p:spPr>
          <p:txBody>
            <a:bodyPr anchor="ctr">
              <a:spAutoFit/>
            </a:bodyPr>
            <a:lstStyle/>
            <a:p>
              <a:endParaRPr lang="en-US"/>
            </a:p>
          </p:txBody>
        </p:sp>
        <p:sp>
          <p:nvSpPr>
            <p:cNvPr id="19" name="Rectangle 49" descr="Granite"/>
            <p:cNvSpPr>
              <a:spLocks noChangeArrowheads="1"/>
            </p:cNvSpPr>
            <p:nvPr/>
          </p:nvSpPr>
          <p:spPr bwMode="auto">
            <a:xfrm>
              <a:off x="1053" y="2386"/>
              <a:ext cx="385" cy="124"/>
            </a:xfrm>
            <a:prstGeom prst="rect">
              <a:avLst/>
            </a:prstGeom>
            <a:blipFill dpi="0" rotWithShape="0">
              <a:blip r:embed="rId3" cstate="screen"/>
              <a:srcRect/>
              <a:tile tx="0" ty="0" sx="100000" sy="100000" flip="none" algn="tl"/>
            </a:blipFill>
            <a:ln w="12700">
              <a:solidFill>
                <a:schemeClr val="bg2"/>
              </a:solidFill>
              <a:miter lim="800000"/>
              <a:headEnd type="none" w="sm" len="sm"/>
              <a:tailEnd type="none" w="med" len="sm"/>
            </a:ln>
            <a:effectLst/>
          </p:spPr>
          <p:txBody>
            <a:bodyPr wrap="none" anchor="ctr"/>
            <a:lstStyle/>
            <a:p>
              <a:endParaRPr lang="en-US"/>
            </a:p>
          </p:txBody>
        </p:sp>
      </p:grpSp>
      <p:sp>
        <p:nvSpPr>
          <p:cNvPr id="41" name="Rounded Rectangle 40"/>
          <p:cNvSpPr/>
          <p:nvPr/>
        </p:nvSpPr>
        <p:spPr bwMode="auto">
          <a:xfrm>
            <a:off x="6266539" y="5479596"/>
            <a:ext cx="1276350" cy="466725"/>
          </a:xfrm>
          <a:prstGeom prst="roundRect">
            <a:avLst/>
          </a:prstGeom>
          <a:noFill/>
          <a:ln w="38100" cap="flat" cmpd="sng" algn="ctr">
            <a:solidFill>
              <a:schemeClr val="accent4"/>
            </a:solidFill>
            <a:prstDash val="solid"/>
            <a:round/>
            <a:headEnd type="none" w="lg" len="med"/>
            <a:tailEnd type="none" w="lg"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800" b="0" i="0" u="none" strike="noStrike" cap="none" normalizeH="0" baseline="0">
              <a:ln>
                <a:noFill/>
              </a:ln>
              <a:solidFill>
                <a:schemeClr val="tx1"/>
              </a:solidFill>
              <a:effectLst/>
              <a:latin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6" grpId="0"/>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5090" name="Picture 2"/>
          <p:cNvPicPr>
            <a:picLocks noChangeAspect="1" noChangeArrowheads="1"/>
          </p:cNvPicPr>
          <p:nvPr/>
        </p:nvPicPr>
        <p:blipFill>
          <a:blip r:embed="rId4" cstate="screen"/>
          <a:srcRect/>
          <a:stretch>
            <a:fillRect/>
          </a:stretch>
        </p:blipFill>
        <p:spPr bwMode="auto">
          <a:xfrm>
            <a:off x="0" y="-2"/>
            <a:ext cx="9144000" cy="6858002"/>
          </a:xfrm>
          <a:prstGeom prst="rect">
            <a:avLst/>
          </a:prstGeom>
          <a:noFill/>
          <a:ln w="12700" cap="flat" cmpd="sng">
            <a:noFill/>
            <a:prstDash val="solid"/>
            <a:miter lim="800000"/>
            <a:headEnd type="none" w="lg" len="med"/>
            <a:tailEnd type="none" w="lg" len="med"/>
          </a:ln>
        </p:spPr>
      </p:pic>
      <p:sp>
        <p:nvSpPr>
          <p:cNvPr id="5" name="TextBox 4"/>
          <p:cNvSpPr txBox="1"/>
          <p:nvPr/>
        </p:nvSpPr>
        <p:spPr>
          <a:xfrm>
            <a:off x="1750143" y="5633883"/>
            <a:ext cx="5655715" cy="1015663"/>
          </a:xfrm>
          <a:prstGeom prst="rect">
            <a:avLst/>
          </a:prstGeom>
          <a:noFill/>
        </p:spPr>
        <p:txBody>
          <a:bodyPr wrap="none" rtlCol="0">
            <a:spAutoFit/>
          </a:bodyPr>
          <a:lstStyle/>
          <a:p>
            <a:r>
              <a:rPr lang="en-US" sz="6000" dirty="0">
                <a:solidFill>
                  <a:schemeClr val="tx2"/>
                </a:solidFill>
              </a:rPr>
              <a:t>Slow Sand Filter</a:t>
            </a:r>
          </a:p>
        </p:txBody>
      </p:sp>
      <p:graphicFrame>
        <p:nvGraphicFramePr>
          <p:cNvPr id="563201" name="Object 1"/>
          <p:cNvGraphicFramePr>
            <a:graphicFrameLocks noChangeAspect="1"/>
          </p:cNvGraphicFramePr>
          <p:nvPr/>
        </p:nvGraphicFramePr>
        <p:xfrm>
          <a:off x="1562100" y="7175500"/>
          <a:ext cx="4927600" cy="4751388"/>
        </p:xfrm>
        <a:graphic>
          <a:graphicData uri="http://schemas.openxmlformats.org/presentationml/2006/ole">
            <mc:AlternateContent xmlns:mc="http://schemas.openxmlformats.org/markup-compatibility/2006">
              <mc:Choice xmlns:v="urn:schemas-microsoft-com:vml" Requires="v">
                <p:oleObj spid="_x0000_s563383" name="Photo Editor Photo" r:id="rId5" imgW="3428571" imgH="2247619" progId="">
                  <p:embed/>
                </p:oleObj>
              </mc:Choice>
              <mc:Fallback>
                <p:oleObj name="Photo Editor Photo" r:id="rId5" imgW="3428571" imgH="2247619" progId="">
                  <p:embed/>
                  <p:pic>
                    <p:nvPicPr>
                      <p:cNvPr id="0" name="Picture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2100" y="7175500"/>
                        <a:ext cx="4927600"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63202" name="Picture 2"/>
          <p:cNvPicPr>
            <a:picLocks noChangeAspect="1" noChangeArrowheads="1"/>
          </p:cNvPicPr>
          <p:nvPr/>
        </p:nvPicPr>
        <p:blipFill>
          <a:blip r:embed="rId7" cstate="print"/>
          <a:srcRect/>
          <a:stretch>
            <a:fillRect/>
          </a:stretch>
        </p:blipFill>
        <p:spPr bwMode="auto">
          <a:xfrm>
            <a:off x="0" y="6858000"/>
            <a:ext cx="9125618" cy="60241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2.22222E-6 -2.59259E-6 L 0.04722 -0.78148 " pathEditMode="relative" rAng="0" ptsTypes="AA">
                                      <p:cBhvr>
                                        <p:cTn id="6" dur="2000" fill="hold"/>
                                        <p:tgtEl>
                                          <p:spTgt spid="563201"/>
                                        </p:tgtEl>
                                        <p:attrNameLst>
                                          <p:attrName>ppt_x</p:attrName>
                                          <p:attrName>ppt_y</p:attrName>
                                        </p:attrNameLst>
                                      </p:cBhvr>
                                      <p:rCtr x="24" y="-391"/>
                                    </p:animMotion>
                                  </p:childTnLst>
                                </p:cTn>
                              </p:par>
                            </p:childTnLst>
                          </p:cTn>
                        </p:par>
                      </p:childTnLst>
                    </p:cTn>
                  </p:par>
                  <p:par>
                    <p:cTn id="7" fill="hold">
                      <p:stCondLst>
                        <p:cond delay="indefinite"/>
                      </p:stCondLst>
                      <p:childTnLst>
                        <p:par>
                          <p:cTn id="8" fill="hold">
                            <p:stCondLst>
                              <p:cond delay="0"/>
                            </p:stCondLst>
                            <p:childTnLst>
                              <p:par>
                                <p:cTn id="9" presetID="64" presetClass="path" presetSubtype="0" accel="50000" decel="50000" fill="hold" nodeType="clickEffect">
                                  <p:stCondLst>
                                    <p:cond delay="0"/>
                                  </p:stCondLst>
                                  <p:childTnLst>
                                    <p:animMotion origin="layout" path="M 1.66667E-6 -1.67476E-6 L 1.66667E-6 -0.86491 " pathEditMode="relative" rAng="0" ptsTypes="AA">
                                      <p:cBhvr>
                                        <p:cTn id="10" dur="2000" fill="hold"/>
                                        <p:tgtEl>
                                          <p:spTgt spid="563202"/>
                                        </p:tgtEl>
                                        <p:attrNameLst>
                                          <p:attrName>ppt_x</p:attrName>
                                          <p:attrName>ppt_y</p:attrName>
                                        </p:attrNameLst>
                                      </p:cBhvr>
                                      <p:rCtr x="0" y="-4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1185.602"/>
  <p:tag name="LATEXADDIN" val="\documentclass{article}&#10;\usepackage{amsmath}&#10;\pagestyle{empty}&#10;\begin{document}&#10;&#10;$$A_{Dynamic} = \frac{Q}{\bar v_{Dynamic}}$$&#10;&#10;&#10;\end{document}"/>
  <p:tag name="IGUANATEXSIZE" val="20"/>
  <p:tag name="IGUANATEXCURSOR" val="112"/>
  <p:tag name="TRANSPARENCY" val="True"/>
  <p:tag name="FILENAME" val=""/>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1337.083"/>
  <p:tag name="LATEXADDIN" val="\documentclass{article}&#10;\usepackage{amsmath}&#10;\pagestyle{empty}&#10;\begin{document}&#10;&#10;$$\Pi_{FiBw} = \frac{1 - \phi_{FiSand}}{1 - \phi_{FiSand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281.2149"/>
  <p:tag name="ORIGINALWIDTH" val="605.9243"/>
  <p:tag name="LATEXADDIN" val="\documentclass{article}&#10;\usepackage{amsmath}&#10;\pagestyle{empty}&#10;\begin{document}&#10;&#10;$$\frac{h_{\rm f}}{L} = \frac{32 \nu V}{g D^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254.2182"/>
  <p:tag name="ORIGINALWIDTH" val="723.6595"/>
  <p:tag name="LATEXADDIN" val="\documentclass{article}&#10;\usepackage{amsmath}&#10;\pagestyle{empty}&#10;\begin{document}&#10;&#10;$${\rm Re}  = \frac{D_{60} V_{Fi}}{\nu}$$&#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4710.161"/>
  <p:tag name="LATEXADDIN" val="\documentclass{article}&#10;\usepackage{amsmath}&#10;\pagestyle{empty}&#10;\begin{document}&#10;&#10;$$P_{Manometer} = \rho_{Water} g &#10;\left( H_{W_1} + H_{W_2} + \phi_{FiSand} H_{FiSand} \right) &#10;+ \rho_{Sand} g \left( 1 - \phi_{FiSand} \right) 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125.9843"/>
  <p:tag name="ORIGINALWIDTH" val="3080.615"/>
  <p:tag name="LATEXADDIN" val="\documentclass{article}&#10;\usepackage{amsmath}&#10;\pagestyle{empty}&#10;\begin{document}&#10;&#10;$$P_{Manometer} = \rho_{Water} g&#10;\left( H_{W_1} + H_{W_2} + H_{FiSand} + h_{l_{FiBw}}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504.687"/>
  <p:tag name="LATEXADDIN" val="\documentclass{article}&#10;\usepackage{amsmath}&#10;\pagestyle{empty}&#10;\begin{document}&#10;&#10;$$h_{l_{FiBw}} = H_{FiSand} &#10;\left( 1 - \phi_{FiSand} \right) &#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81"/>
  <p:tag name="TRANSPARENCY" val="True"/>
  <p:tag name="FILENAME" val=""/>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7.2216"/>
  <p:tag name="LATEXADDIN" val="\documentclass{article}&#10;\usepackage{amsmath}&#10;\pagestyle{empty}&#10;\begin{document}&#10;&#10;$$H_{W_1}$$&#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633.6708"/>
  <p:tag name="LATEXADDIN" val="\documentclass{article}&#10;\usepackage{amsmath}&#10;\pagestyle{empty}&#10;\begin{document}&#10;&#10;$$H_{Manometer}$$&#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93.9632"/>
  <p:tag name="ORIGINALWIDTH" val="2021.747"/>
  <p:tag name="LATEXADDIN" val="\documentclass{article}&#10;\usepackage{amsmath}&#10;\pagestyle{empty}&#10;\begin{document}&#10;&#10;&#10;$$A_{Total} = \frac{Q}{\bar v_{Dynamic}} + \frac{Q}{\bar v_{Rough}} + \frac{Q}{\bar v_{Slow}}$$&#10;&#10;&#10;\end{document}"/>
  <p:tag name="IGUANATEXSIZE" val="20"/>
  <p:tag name="IGUANATEXCURSOR" val="167"/>
  <p:tag name="TRANSPARENCY" val="True"/>
  <p:tag name="FILENAME" val=""/>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115.4856"/>
  <p:tag name="ORIGINALWIDTH" val="229.4713"/>
  <p:tag name="LATEXADDIN" val="\documentclass{article}&#10;\usepackage{amsmath}&#10;\pagestyle{empty}&#10;\begin{document}&#10;&#10;$$H_{W_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1970.754"/>
  <p:tag name="LATEXADDIN" val="\documentclass{article}&#10;\usepackage{amsmath}&#10;\pagestyle{empty}&#10;\begin{document}&#10;&#10;$$\left( 1- \phi_{FiSand} \right)&#10;\left( \frac{\rho_{FiSand}}{\rho_{Water}} - 1 \right) = 0.99$$&#10;&#10;&#10;\end{document}"/>
  <p:tag name="IGUANATEXSIZE" val="20"/>
  <p:tag name="IGUANATEXCURSOR" val="95"/>
  <p:tag name="TRANSPARENCY" val="True"/>
  <p:tag name="FILENAME" val=""/>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24.8969"/>
  <p:tag name="ORIGINALWIDTH" val="5822.272"/>
  <p:tag name="LATEXADDIN" val="\documentclass{article}&#10;\usepackage{amsmath}&#10;\usepackage{xcolor}&#10;\pagestyle{empty}&#10;\begin{document}&#10;&#10;\definecolor{Monred}{RGB}{172,0,0}&#10;&#10;$$\begin{array}{l}&#10;\rho_{Water} g \left( H_{W_1} + H_{W_2} + H_{FiSand} + HL_{FiBw} \right) &#10;= \rho_{Water} g \left( H_{W_1} + H_{W_2} + \varepsilon H_{FiSand} \right) + &#10;\left( 1 - \varepsilon \right) H_{FiSand} \rho_{Sand} g&#10;\\ \\&#10;HL_{FiBw} = \left( \varepsilon - 1 \right) H_{FiSand} + &#10;\left( 1 - \varepsilon \right) H_{FiSand} \frac{\rho_{Sand}}{\rho_{Water}}&#10;\\ \\&#10;HL_{FiBw} = H_{FiSand} \left( 1 - \varepsilon \right) &#10;\left( \frac{\rho_{Sand}}{\rho_{Water}} - 1 \right)&#10;\end{array}$$&#10;&#10;&#10;\end{document}"/>
  <p:tag name="IGUANATEXSIZE" val="20"/>
  <p:tag name="IGUANATEXCURSOR" val="507"/>
  <p:tag name="TRANSPARENCY" val="True"/>
  <p:tag name="FILENAME" val=""/>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992.126"/>
  <p:tag name="LATEXADDIN" val="\documentclass{article}&#10;\usepackage{amsmath}&#10;\usepackage{xcolor}&#10;\pagestyle{empty}&#10;\begin{document}&#10;&#10;\definecolor{Monred}{RGB}{172,0,0}&#10;&#10;$$h_{l_{FiBw}} \rho_{Water} = H_{FiSand} &#10;\left( 1 - \varepsilon_{FiSand} \right)&#10;\left( \rho_{Sand} - \rho_{Water} \right)$$&#10;&#10;&#10;\end{document}"/>
  <p:tag name="IGUANATEXSIZE" val="20"/>
  <p:tag name="IGUANATEXCURSOR" val="262"/>
  <p:tag name="TRANSPARENCY" val="True"/>
  <p:tag name="FILENAME" val=""/>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458.1927"/>
  <p:tag name="ORIGINALWIDTH" val="6449.944"/>
  <p:tag name="LATEXADDIN" val="\documentclass{article}&#10;\usepackage{amsmath}&#10;\usepackage{xcolor}&#10;\pagestyle{empty}&#10;\begin{document}&#10;&#10;\definecolor{Monred}{RGB}{172,0,0}&#10;&#10;$$\begin{array}{l}&#10;\rho_{Water} g \left( H_{W_1} + H_{W_2} + H_{FiSand} + h_{l_{FiBw}} \right) = &#10;\rho_{Water} g \left( H_{W_1} + H_{W_2} + \phi_{FiSand} H_{FiSand} \right) + &#10;\rho_{Sand} g \left( 1 - \phi_{FiSand} \right) H_{FiSand}&#10;\\ \\&#10;h_{l_{FiBw}} = \frac{\rho_{Sand} - \rho_{Water}}{\rho_{Water}} \left( 1 - \phi_{FiSand} \right) H_{FiSand}&#10;\end{array}$$&#10;&#10;&#10;\end{document}"/>
  <p:tag name="IGUANATEXSIZE" val="20"/>
  <p:tag name="IGUANATEXCURSOR" val="376"/>
  <p:tag name="TRANSPARENCY" val="True"/>
  <p:tag name="FILENAME" val=""/>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1939.258"/>
  <p:tag name="LATEXADDIN" val="\documentclass{article}&#10;\usepackage{amsmath}&#10;\pagestyle{empty}&#10;\begin{document}&#10;&#10;$$\frac{h_l}{H_{FiSand}} = 36 k \frac{\left( 1 - \phi_{FiSand} \right)^2}{\phi_{FiSand}^3} \frac{\nu V_{Fi}}{g D_{60}^2}$$&#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9.2126"/>
  <p:tag name="ORIGINALWIDTH" val="2160.48"/>
  <p:tag name="LATEXADDIN" val="\documentclass{article}&#10;\usepackage{amsmath}&#10;\pagestyle{empty}&#10;\begin{document}&#10;&#10;$$\frac{h_{l_{FiBw}}}{H_{FiSand}} = &#10;\left( 1 - \phi_{FiSand} \right)&#10;\left( \frac{\rho_{Sand}}{\rho_{Water}} - 1 \right)$$&#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329.2088"/>
  <p:tag name="ORIGINALWIDTH" val="3662.542"/>
  <p:tag name="LATEXADDIN" val="\documentclass{article}&#10;\usepackage{amsmath}&#10;\pagestyle{empty}&#10;\begin{document}&#10;&#10;$$\left( 1 - \phi_{FiSand} \right)&#10;\left( \frac{\rho_{Sand}}{\rho_{Water}} - 1 \right) = &#10;36 k \frac{\left( 1 - \phi_{FiSand} \right)^2}{\phi_{FiSand}^3} \frac{\nu V_{MinFluidization}}{g D_{60}^2}$$&#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276.7154"/>
  <p:tag name="ORIGINALWIDTH" val="833.8958"/>
  <p:tag name="LATEXADDIN" val="\documentclass{article}&#10;\usepackage{amsmath}&#10;\pagestyle{empty}&#10;\begin{document}&#10;&#10;$$\bar v_{Total} = \frac{Q}{A_{Total}}$$&#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383.202"/>
  <p:tag name="LATEXADDIN" val="\documentclass{article}&#10;\usepackage{amsmath}&#10;\pagestyle{empty}&#10;\begin{document}&#10;&#10;$$V_{Bw} = \frac{\phi_{FiSandBw}^3 g D_{60}^2}{36 k \nu \left( 1 - \phi_{FiSandBw}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phi_{FiSandBw} = 1 - \frac{1 - \phi_{FiSand}}{\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2.xml><?xml version="1.0" encoding="utf-8"?>
<p:tagLst xmlns:a="http://schemas.openxmlformats.org/drawingml/2006/main" xmlns:r="http://schemas.openxmlformats.org/officeDocument/2006/relationships" xmlns:p="http://schemas.openxmlformats.org/presentationml/2006/main">
  <p:tag name="OUTPUTDPI" val="1200"/>
  <p:tag name="ORIGINALHEIGHT" val="419.1976"/>
  <p:tag name="ORIGINALWIDTH" val="4031.496"/>
  <p:tag name="LATEXADDIN" val="\documentclass{article}&#10;\usepackage{amsmath}&#10;\usepackage{xcolor}&#10;\pagestyle{empty}&#10;\begin{document}&#10;&#10;\definecolor{Monred}{RGB}{172,0,0}&#10;&#10;$$V_{MinFluidization} = \Pi_{FiExpansion} &#10;\frac{ \left( \frac{\varepsilon_{FiSand} - 1}{\Pi_{FiExpansion}} + 1 \right)^3 &#10;g D_{Sand}^2} &#10;{36 k \nu \left( 1 - \varepsilon_{FiSand} \right)} &#10;\left( \frac{\rho_{Sand}}{\rho_{Water}} - 1 \right)$$&#10;&#10;&#10;\end{document}"/>
  <p:tag name="IGUANATEXSIZE" val="20"/>
  <p:tag name="IGUANATEXCURSOR" val="380"/>
  <p:tag name="TRANSPARENCY" val="True"/>
  <p:tag name="FILENAME" val=""/>
  <p:tag name="LATEXENGINEID" val="0"/>
  <p:tag name="TEMPFOLDER" val="c:\temp\"/>
  <p:tag name="LATEXFORMHEIGHT" val="312"/>
  <p:tag name="LATEXFORMWIDTH" val="384"/>
  <p:tag name="LATEXFORMWRAP" val="True"/>
  <p:tag name="BITMAPVECTOR" val="0"/>
</p:tagLst>
</file>

<file path=ppt/tags/tag33.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4.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pagestyle{empty}&#10;\begin{document}&#10;&#10;$$h_{l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5.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1131.609"/>
  <p:tag name="LATEXADDIN" val="\documentclass{article}&#10;\usepackage{amsmath}&#10;\pagestyle{empty}&#10;\begin{document}&#10;&#10;$$\left( \Pi_{FiBw} - 1 \right)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6.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442.4447"/>
  <p:tag name="LATEXADDIN" val="\documentclass{article}&#10;\usepackage{amsmath}&#10;\pagestyle{empty}&#10;\begin{document}&#10;&#10;$$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37.xml><?xml version="1.0" encoding="utf-8"?>
<p:tagLst xmlns:a="http://schemas.openxmlformats.org/drawingml/2006/main" xmlns:r="http://schemas.openxmlformats.org/officeDocument/2006/relationships" xmlns:p="http://schemas.openxmlformats.org/presentationml/2006/main">
  <p:tag name="OUTPUTDPI" val="1200"/>
  <p:tag name="ORIGINALHEIGHT" val="2878.14"/>
  <p:tag name="ORIGINALWIDTH" val="1799.025"/>
  <p:tag name="LATEXADDIN" val="\documentclass{article}&#10;\usepackage{amsmath}&#10;\usepackage{xcolor}&#10;\pagestyle{empty}&#10;\begin{document}&#10;&#10;\definecolor{Monred}{RGB}{172,0,0}&#10;&#10;$$\begin{array}{l}&#10;Q_{Plant} = 6 \, \frac{L}{s}&#10;\\ \\ \\&#10;V_{Fi} = 1.8 \, \frac{mm}{s}&#10;\\ \\ \\&#10;V_{Bw} = 9 \, \frac{mm}{s}&#10;\\ \\ \\&#10;N_{Fi} = \frac{V_{Bw}}{V_{Fi}} + 1 = 6&#10;\\ \\ \\&#10;A_{FiTotal} = \frac{Q_{Plant}}{V_{Fi}} \cdot \frac{N_{Fi}}{N_{Fi} - 1} = 4 \, m^2&#10;\\ \\ \\&#10;A_{Fi} = \frac{A_{FiTotal}}{N_{Fi}} = 0.667 \, m^2&#10;\\ \\ \\&#10;W_{Fi} = \sqrt{A_{Fi}} = 0.816 \, m^2&#10;\end{array}$$&#10;&#10;&#10;\end{document}"/>
  <p:tag name="IGUANATEXSIZE" val="20"/>
  <p:tag name="IGUANATEXCURSOR" val="513"/>
  <p:tag name="TRANSPARENCY" val="True"/>
  <p:tag name="FILENAME" val=""/>
  <p:tag name="LATEXENGINEID" val="0"/>
  <p:tag name="TEMPFOLDER" val="c:\temp\"/>
  <p:tag name="LATEXFORMHEIGHT" val="312"/>
  <p:tag name="LATEXFORMWIDTH" val="384"/>
  <p:tag name="LATEXFORMWRAP" val="True"/>
  <p:tag name="BITMAPVECTOR" val="0"/>
</p:tagLst>
</file>

<file path=ppt/tags/tag38.xml><?xml version="1.0" encoding="utf-8"?>
<p:tagLst xmlns:a="http://schemas.openxmlformats.org/drawingml/2006/main" xmlns:r="http://schemas.openxmlformats.org/officeDocument/2006/relationships" xmlns:p="http://schemas.openxmlformats.org/presentationml/2006/main">
  <p:tag name="OUTPUTDPI" val="1200"/>
  <p:tag name="ORIGINALHEIGHT" val="2305.962"/>
  <p:tag name="ORIGINALWIDTH" val="1608.549"/>
  <p:tag name="LATEXADDIN" val="\documentclass{article}&#10;\usepackage{amsmath}&#10;\usepackage{xcolor}&#10;\pagestyle{empty}&#10;\begin{document}&#10;&#10;\definecolor{Monred}{RGB}{172,0,0}&#10;&#10;$$\begin{array}{l}&#10;Q_{Plant} = 6 \, {\rm \frac{L}{s}} \, \, \, \, \, \, V_{Fi} = &#10;1.8 \, {\rm \frac{mm}{s}}&#10;\\ \\&#10;V_{Bw} = 9 \, {\rm \frac{mm}{s}} \, \, \, \, \, \, Ti_{Bw} = 20 \, {\rm min}&#10;\\ \\&#10;N_{Fi} = 2 \, \, \, \, \, \,  {\rm Assume \, \, 2 \, \, filters}&#10;\\ \\&#10;A_{Fi} = \frac{Q_{Plant}}{V_{Fi} N_{Fi}} = 1.7 \, {\rm m^2}&#10;\\ \\&#10;\rlap{--} V_{Bw} = T_{Bw} V_{Bw} A_{Fi} = 18 \, {\rm m^2}&#10;\\ \\&#10;T_{FillTank} = \frac{\rlap{--} V_{Bw}}{Q_{Plant}} = 0.83 \, {\rm hr}&#10;\\ \\&#10;H_{Tank} = 1 \, {\rm m}&#10;\\ \\&#10;V_{Tank} = \frac{H_{Tank}}{T_{FillTank}} = 0.33 \, {\rm \frac{mm}{s}}&#10;\end{array}$$&#10;&#10;&#10;\end{document}"/>
  <p:tag name="IGUANATEXSIZE" val="20"/>
  <p:tag name="IGUANATEXCURSOR" val="586"/>
  <p:tag name="TRANSPARENCY" val="True"/>
  <p:tag name="FILENAME" val=""/>
  <p:tag name="LATEXENGINEID" val="0"/>
  <p:tag name="TEMPFOLDER" val="c:\temp\"/>
  <p:tag name="LATEXFORMHEIGHT" val="312"/>
  <p:tag name="LATEXFORMWIDTH" val="384"/>
  <p:tag name="LATEXFORMWRAP" val="True"/>
  <p:tag name="BITMAPVECTOR" val="0"/>
</p:tagLst>
</file>

<file path=ppt/tags/tag39.xml><?xml version="1.0" encoding="utf-8"?>
<p:tagLst xmlns:a="http://schemas.openxmlformats.org/drawingml/2006/main" xmlns:r="http://schemas.openxmlformats.org/officeDocument/2006/relationships" xmlns:p="http://schemas.openxmlformats.org/presentationml/2006/main">
  <p:tag name="OUTPUTDPI" val="1200"/>
  <p:tag name="ORIGINALHEIGHT" val="305.9617"/>
  <p:tag name="ORIGINALWIDTH" val="2855.643"/>
  <p:tag name="LATEXADDIN" val="\documentclass{article}&#10;\usepackage{amsmath}&#10;\pagestyle{empty}&#10;\begin{document}&#10;&#10;$$V_{MinFluidization} = \frac{\phi_{FiSand}^3 g D_{60}^2}{36 k \nu \left( 1 - \phi_{FiSand} \right)} &#10;\left( \frac{\rho_{Sand}}{\rho_{Water}} - 1 \righ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327.709"/>
  <p:tag name="ORIGINALWIDTH" val="1876.266"/>
  <p:tag name="LATEXADDIN" val="\documentclass{article}&#10;\usepackage{amsmath}&#10;\pagestyle{empty}&#10;\begin{document}&#10;&#10;$$\bar v_{Total} = \frac{1}{\frac{1}{\bar v_{Dynamic}} + \frac{1}{\bar v_{Rough}} + \frac{1}{\bar v_{Slow}}}$$&#10;&#10;&#10;\end{document}"/>
  <p:tag name="IGUANATEXSIZE" val="20"/>
  <p:tag name="IGUANATEXCURSOR" val="180"/>
  <p:tag name="TRANSPARENCY" val="True"/>
  <p:tag name="FILENAME" val=""/>
  <p:tag name="LATEXENGINEID" val="0"/>
  <p:tag name="TEMPFOLDER" val="C:\Temp\"/>
  <p:tag name="LATEXFORMHEIGHT" val="312"/>
  <p:tag name="LATEXFORMWIDTH" val="384"/>
  <p:tag name="LATEXFORMWRAP" val="True"/>
  <p:tag name="BITMAPVECTOR" val="0"/>
</p:tagLst>
</file>

<file path=ppt/tags/tag40.xml><?xml version="1.0" encoding="utf-8"?>
<p:tagLst xmlns:a="http://schemas.openxmlformats.org/drawingml/2006/main" xmlns:r="http://schemas.openxmlformats.org/officeDocument/2006/relationships" xmlns:p="http://schemas.openxmlformats.org/presentationml/2006/main">
  <p:tag name="OUTPUTDPI" val="1200"/>
  <p:tag name="ORIGINALHEIGHT" val="118.4852"/>
  <p:tag name="ORIGINALWIDTH" val="319.4601"/>
  <p:tag name="LATEXADDIN" val="\documentclass{article}&#10;\usepackage{amsmath}&#10;\usepackage{xcolor}&#10;\pagestyle{empty}&#10;\begin{document}&#10;&#10;\definecolor{Monred}{RGB}{172,0,0}&#10;&#10;$$h_{l_{FiBw}}$$&#10;&#10;&#10;\end{document}"/>
  <p:tag name="IGUANATEXSIZE" val="20"/>
  <p:tag name="IGUANATEXCURSOR" val="153"/>
  <p:tag name="TRANSPARENCY" val="True"/>
  <p:tag name="FILENAME" val=""/>
  <p:tag name="LATEXENGINEID" val="0"/>
  <p:tag name="TEMPFOLDER" val="c:\temp\"/>
  <p:tag name="LATEXFORMHEIGHT" val="312"/>
  <p:tag name="LATEXFORMWIDTH" val="384"/>
  <p:tag name="LATEXFORMWRAP" val="True"/>
  <p:tag name="BITMAPVECTOR" val="0"/>
</p:tagLst>
</file>

<file path=ppt/tags/tag41.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1.609"/>
  <p:tag name="LATEXADDIN" val="\documentclass{article}&#10;\usepackage{amsmath}&#10;\usepackage{xcolor}&#10;\pagestyle{empty}&#10;\begin{document}&#10;&#10;\definecolor{Monred}{RGB}{172,0,0}&#10;&#10;$$\left( \Pi_{FiBw} - 1 \right) H_{FiSand}$$&#10;&#10;&#10;\end{document}"/>
  <p:tag name="IGUANATEXSIZE" val="20"/>
  <p:tag name="IGUANATEXCURSOR" val="179"/>
  <p:tag name="TRANSPARENCY" val="True"/>
  <p:tag name="FILENAME" val=""/>
  <p:tag name="LATEXENGINEID" val="0"/>
  <p:tag name="TEMPFOLDER" val="c:\temp\"/>
  <p:tag name="LATEXFORMHEIGHT" val="312"/>
  <p:tag name="LATEXFORMWIDTH" val="384"/>
  <p:tag name="LATEXFORMWRAP" val="True"/>
  <p:tag name="BITMAPVECTOR" val="0"/>
</p:tagLst>
</file>

<file path=ppt/tags/tag42.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49"/>
  <p:tag name="TRANSPARENCY" val="True"/>
  <p:tag name="FILENAME" val=""/>
  <p:tag name="LATEXENGINEID" val="0"/>
  <p:tag name="TEMPFOLDER" val="c:\temp\"/>
  <p:tag name="LATEXFORMHEIGHT" val="312"/>
  <p:tag name="LATEXFORMWIDTH" val="384"/>
  <p:tag name="LATEXFORMWRAP" val="True"/>
  <p:tag name="BITMAPVECTOR" val="0"/>
</p:tagLst>
</file>

<file path=ppt/tags/tag43.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808.399"/>
  <p:tag name="LATEXADDIN" val="\documentclass{article}&#10;\usepackage{amsmath}&#10;\pagestyle{empty}&#10;\begin{document}&#10;&#10;$$\Pi_{FiBw} 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4.xml><?xml version="1.0" encoding="utf-8"?>
<p:tagLst xmlns:a="http://schemas.openxmlformats.org/drawingml/2006/main" xmlns:r="http://schemas.openxmlformats.org/officeDocument/2006/relationships" xmlns:p="http://schemas.openxmlformats.org/presentationml/2006/main">
  <p:tag name="OUTPUTDPI" val="1200"/>
  <p:tag name="ORIGINALHEIGHT" val="274.4657"/>
  <p:tag name="ORIGINALWIDTH" val="1151.106"/>
  <p:tag name="LATEXADDIN" val="\documentclass{article}&#10;\usepackage{amsmath}&#10;\pagestyle{empty}&#10;\begin{document}&#10;&#10;$$\Pi_{FiBw} = \frac{H_{FiSandBw}}{H_{FiSand}}$$&#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240.345"/>
  <p:tag name="LATEXADDIN" val="\documentclass{article}&#10;\usepackage{amsmath}&#10;\pagestyle{empty}&#10;\begin{document}&#10;&#10;$$H_{FiSand} = \frac{H_{FiSandBw}}{\Pi_{FiBw}}$$&#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6.xml><?xml version="1.0" encoding="utf-8"?>
<p:tagLst xmlns:a="http://schemas.openxmlformats.org/drawingml/2006/main" xmlns:r="http://schemas.openxmlformats.org/officeDocument/2006/relationships" xmlns:p="http://schemas.openxmlformats.org/presentationml/2006/main">
  <p:tag name="OUTPUTDPI" val="1200"/>
  <p:tag name="ORIGINALHEIGHT" val="86.98914"/>
  <p:tag name="ORIGINALWIDTH" val="523.4346"/>
  <p:tag name="LATEXADDIN" val="\documentclass{article}&#10;\usepackage{amsmath}&#10;\pagestyle{empty}&#10;\begin{document}&#10;&#10;$$ = 15.4 \, {\rm c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47.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48.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49.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590.1762"/>
  <p:tag name="LATEXADDIN" val="\documentclass{article}&#10;\usepackage{amsmath}&#10;\pagestyle{empty}&#10;\begin{document}&#10;&#10;$$\phi = \frac{\rlap{--} V_{water}}{\rlap{--} V_{total}}$$&#10;&#10;&#10;\end{document}"/>
  <p:tag name="IGUANATEXSIZE" val="20"/>
  <p:tag name="IGUANATEXCURSOR" val="127"/>
  <p:tag name="TRANSPARENCY" val="True"/>
  <p:tag name="FILENAME" val=""/>
  <p:tag name="LATEXENGINEID" val="0"/>
  <p:tag name="TEMPFOLDER" val="C:\Temp\"/>
  <p:tag name="LATEXFORMHEIGHT" val="312"/>
  <p:tag name="LATEXFORMWIDTH" val="384"/>
  <p:tag name="LATEXFORMWRAP" val="True"/>
  <p:tag name="BITMAPVECTOR" val="0"/>
</p:tagLst>
</file>

<file path=ppt/tags/tag50.xml><?xml version="1.0" encoding="utf-8"?>
<p:tagLst xmlns:a="http://schemas.openxmlformats.org/drawingml/2006/main" xmlns:r="http://schemas.openxmlformats.org/officeDocument/2006/relationships" xmlns:p="http://schemas.openxmlformats.org/presentationml/2006/main">
  <p:tag name="OUTPUTDPI" val="1200"/>
  <p:tag name="ORIGINALHEIGHT" val="113.2358"/>
  <p:tag name="ORIGINALWIDTH" val="573.6783"/>
  <p:tag name="LATEXADDIN" val="\documentclass{article}&#10;\usepackage{amsmath}&#10;\pagestyle{empty}&#10;\begin{document}&#10;&#10;$p_{air} = \rho g h$&#10;&#10;&#10;\end{document}"/>
  <p:tag name="IGUANATEXSIZE" val="20"/>
  <p:tag name="IGUANATEXCURSOR" val="101"/>
  <p:tag name="TRANSPARENCY" val="True"/>
  <p:tag name="FILENAME" val=""/>
  <p:tag name="LATEXENGINEID" val="0"/>
  <p:tag name="TEMPFOLDER" val="C:\Temp\"/>
  <p:tag name="LATEXFORMHEIGHT" val="312"/>
  <p:tag name="LATEXFORMWIDTH" val="384"/>
  <p:tag name="LATEXFORMWRAP" val="True"/>
  <p:tag name="BITMAPVECTOR" val="0"/>
</p:tagLst>
</file>

<file path=ppt/tags/tag51.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2.xml><?xml version="1.0" encoding="utf-8"?>
<p:tagLst xmlns:a="http://schemas.openxmlformats.org/drawingml/2006/main" xmlns:r="http://schemas.openxmlformats.org/officeDocument/2006/relationships" xmlns:p="http://schemas.openxmlformats.org/presentationml/2006/main">
  <p:tag name="OUTPUTDPI" val="1200"/>
  <p:tag name="ORIGINALHEIGHT" val="155.2306"/>
  <p:tag name="ORIGINALWIDTH" val="428.9464"/>
  <p:tag name="LATEXADDIN" val="\documentclass{article}&#10;\usepackage{amsmath}&#10;\pagestyle{empty}&#10;\begin{document}&#10;&#10;$h=\frac{p_{air}}{\rho g}$&#10;&#10;&#10;\end{document}"/>
  <p:tag name="IGUANATEXSIZE" val="20"/>
  <p:tag name="IGUANATEXCURSOR" val="106"/>
  <p:tag name="TRANSPARENCY" val="True"/>
  <p:tag name="FILENAME" val=""/>
  <p:tag name="LATEXENGINEID" val="0"/>
  <p:tag name="TEMPFOLDER" val="C:\Temp\"/>
  <p:tag name="LATEXFORMHEIGHT" val="312"/>
  <p:tag name="LATEXFORMWIDTH" val="384"/>
  <p:tag name="LATEXFORMWRAP" val="True"/>
  <p:tag name="BITMAPVECTOR" val="0"/>
</p:tagLst>
</file>

<file path=ppt/tags/tag53.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682.4147"/>
  <p:tag name="LATEXADDIN" val="\documentclass{article}&#10;\usepackage{amsmath}&#10;\pagestyle{empty}&#10;\begin{document}&#10;&#10;$HL_{SandDirty}$&#10;&#10;\end{document}"/>
  <p:tag name="IGUANATEXSIZE" val="20"/>
  <p:tag name="IGUANATEXCURSOR" val="90"/>
  <p:tag name="TRANSPARENCY" val="True"/>
  <p:tag name="FILENAME" val=""/>
  <p:tag name="LATEXENGINEID" val="0"/>
  <p:tag name="TEMPFOLDER" val="C:\Temp\"/>
  <p:tag name="LATEXFORMHEIGHT" val="312"/>
  <p:tag name="LATEXFORMWIDTH" val="384"/>
  <p:tag name="LATEXFORMWRAP" val="True"/>
  <p:tag name="BITMAPVECTOR" val="0"/>
</p:tagLst>
</file>

<file path=ppt/tags/tag54.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2280.465"/>
  <p:tag name="LATEXADDIN" val="\documentclass{article}&#10;\usepackage{amsmath}&#10;\pagestyle{empty}&#10;\begin{document}&#10;&#10;$HL_{BackWashSand} + HL_{Trunk} + HL_{Orifice}$&#10;&#10;\end{document}"/>
  <p:tag name="IGUANATEXSIZE" val="20"/>
  <p:tag name="IGUANATEXCURSOR" val="118"/>
  <p:tag name="TRANSPARENCY" val="True"/>
  <p:tag name="FILENAME" val=""/>
  <p:tag name="LATEXENGINEID" val="0"/>
  <p:tag name="TEMPFOLDER" val="C:\Temp\"/>
  <p:tag name="LATEXFORMHEIGHT" val="312"/>
  <p:tag name="LATEXFORMWIDTH" val="384"/>
  <p:tag name="LATEXFORMWRAP" val="True"/>
  <p:tag name="BITMAPVECTOR" val="0"/>
</p:tagLst>
</file>

<file path=ppt/tags/tag55.xml><?xml version="1.0" encoding="utf-8"?>
<p:tagLst xmlns:a="http://schemas.openxmlformats.org/drawingml/2006/main" xmlns:r="http://schemas.openxmlformats.org/officeDocument/2006/relationships" xmlns:p="http://schemas.openxmlformats.org/presentationml/2006/main">
  <p:tag name="OUTPUTDPI" val="1200"/>
  <p:tag name="ORIGINALHEIGHT" val="104.237"/>
  <p:tag name="ORIGINALWIDTH" val="442.4447"/>
  <p:tag name="LATEXADDIN" val="\documentclass{article}&#10;\usepackage{amsmath}&#10;\usepackage{xcolor}&#10;\pagestyle{empty}&#10;\begin{document}&#10;&#10;\definecolor{Monred}{RGB}{172,0,0}&#10;&#10;$$H_{FiSand}$$&#10;&#10;&#10;\end{document}"/>
  <p:tag name="IGUANATEXSIZE" val="20"/>
  <p:tag name="IGUANATEXCURSOR" val="139"/>
  <p:tag name="TRANSPARENCY" val="True"/>
  <p:tag name="FILENAME" val=""/>
  <p:tag name="LATEXENGINEID" val="0"/>
  <p:tag name="TEMPFOLDER" val="c:\temp\"/>
  <p:tag name="LATEXFORMHEIGHT" val="312"/>
  <p:tag name="LATEXFORMWIDTH" val="384"/>
  <p:tag name="LATEXFORMWRAP" val="True"/>
  <p:tag name="BITMAPVECTOR" val="0"/>
</p:tagLst>
</file>

<file path=ppt/tags/tag56.xml><?xml version="1.0" encoding="utf-8"?>
<p:tagLst xmlns:a="http://schemas.openxmlformats.org/drawingml/2006/main" xmlns:r="http://schemas.openxmlformats.org/officeDocument/2006/relationships" xmlns:p="http://schemas.openxmlformats.org/presentationml/2006/main">
  <p:tag name="OUTPUTDPI" val="1200"/>
  <p:tag name="ORIGINALHEIGHT" val="123.7346"/>
  <p:tag name="ORIGINALWIDTH" val="1134.608"/>
  <p:tag name="LATEXADDIN" val="\documentclass{article}&#10;\usepackage{amsmath}&#10;\usepackage{xcolor}&#10;\pagestyle{empty}&#10;\begin{document}&#10;&#10;\definecolor{Monred}{RGB}{172,0,0}&#10;&#10;$$H_{FiSand} \left( \Pi_{FiBw} - 1 \right)$$&#10;&#10;&#10;\end{document}"/>
  <p:tag name="IGUANATEXSIZE" val="20"/>
  <p:tag name="IGUANATEXCURSOR" val="176"/>
  <p:tag name="TRANSPARENCY" val="True"/>
  <p:tag name="FILENAME" val=""/>
  <p:tag name="LATEXENGINEID" val="0"/>
  <p:tag name="TEMPFOLDER" val="c:\temp\"/>
  <p:tag name="LATEXFORMHEIGHT" val="312"/>
  <p:tag name="LATEXFORMWIDTH" val="384"/>
  <p:tag name="LATEXFORMWRAP" val="True"/>
  <p:tag name="BITMAPVECTOR" val="0"/>
</p:tagLst>
</file>

<file path=ppt/tags/tag57.xml><?xml version="1.0" encoding="utf-8"?>
<p:tagLst xmlns:a="http://schemas.openxmlformats.org/drawingml/2006/main" xmlns:r="http://schemas.openxmlformats.org/officeDocument/2006/relationships" xmlns:p="http://schemas.openxmlformats.org/presentationml/2006/main">
  <p:tag name="OUTPUTDPI" val="1200"/>
  <p:tag name="ORIGINALHEIGHT" val="120.7349"/>
  <p:tag name="ORIGINALWIDTH" val="511.4361"/>
  <p:tag name="LATEXADDIN" val="\documentclass{article}&#10;\usepackage{amsmath}&#10;\pagestyle{empty}&#10;\begin{document}&#10;$ HL_{Siphon}$&#10;&#10;&#10;\end{document}"/>
  <p:tag name="IGUANATEXSIZE" val="20"/>
  <p:tag name="IGUANATEXCURSOR" val="93"/>
  <p:tag name="TRANSPARENCY" val="True"/>
  <p:tag name="FILENAME" val=""/>
  <p:tag name="LATEXENGINEID" val="0"/>
  <p:tag name="TEMPFOLDER" val="C:\Temp\"/>
  <p:tag name="LATEXFORMHEIGHT" val="312"/>
  <p:tag name="LATEXFORMWIDTH" val="384"/>
  <p:tag name="LATEXFORMWRAP" val="True"/>
  <p:tag name="BITMAPVECTOR" val="0"/>
</p:tagLst>
</file>

<file path=ppt/tags/tag58.xml><?xml version="1.0" encoding="utf-8"?>
<p:tagLst xmlns:a="http://schemas.openxmlformats.org/drawingml/2006/main" xmlns:r="http://schemas.openxmlformats.org/officeDocument/2006/relationships" xmlns:p="http://schemas.openxmlformats.org/presentationml/2006/main">
  <p:tag name="OUTPUTDPI" val="1200"/>
  <p:tag name="ORIGINALHEIGHT" val="121.4848"/>
  <p:tag name="ORIGINALWIDTH" val="1499.063"/>
  <p:tag name="LATEXADDIN" val="\documentclass{article}&#10;\usepackage{amsmath}&#10;\pagestyle{empty}&#10;\begin{document}&#10;&#10;$HL_{SandClean}+ HL_{Plumbing}$&#10;&#10;\end{document}"/>
  <p:tag name="IGUANATEXSIZE" val="20"/>
  <p:tag name="IGUANATEXCURSOR" val="110"/>
  <p:tag name="TRANSPARENCY" val="True"/>
  <p:tag name="FILENAME" val=""/>
  <p:tag name="LATEXENGINEID" val="0"/>
  <p:tag name="TEMPFOLDER" val="C:\Temp\"/>
  <p:tag name="LATEXFORMHEIGHT" val="312"/>
  <p:tag name="LATEXFORMWIDTH" val="384"/>
  <p:tag name="LATEXFORMWRAP" val="True"/>
  <p:tag name="BITMAPVECTOR" val="0"/>
</p:tagLst>
</file>

<file path=ppt/tags/tag59.xml><?xml version="1.0" encoding="utf-8"?>
<p:tagLst xmlns:a="http://schemas.openxmlformats.org/drawingml/2006/main" xmlns:r="http://schemas.openxmlformats.org/officeDocument/2006/relationships" xmlns:p="http://schemas.openxmlformats.org/presentationml/2006/main">
  <p:tag name="OUTPUTDPI" val="1200"/>
  <p:tag name="ORIGINALHEIGHT" val="1324.334"/>
  <p:tag name="ORIGINALWIDTH" val="2893.888"/>
  <p:tag name="LATEXADDIN" val="\documentclass{article}&#10;\usepackage{amsmath}&#10;\pagestyle{empty}&#10;\begin{document}&#10;&#10;$$\begin{array}{l}&#10;\rlap{--} V_0 = \left( L1_0 + L2 + L3_0 \right) A_{Siphon}&#10;\\ \\&#10;\rlap{--} V_0 = \left( H_2 - H_3 - HL_{Siphon} + L2 + H_2 - H_3 \right) A_{Siphon}&#10;\\ \\&#10;\rlap{--} V_0 = \left( 2 H_2 - 2 H_3 - HL_{Siphon} + L2 \right) A_{Siphon}&#10;\\ \\&#10;\rlap{--} V_1 = \left( H_1 - H_3 + L2 + H_1 + H_2 - H_3 \right) A_{Siphon}&#10;\\ \\&#10;\rlap{--} V_1 = \left( 2 H_1 - 2 H_3 + L2 + H_2 \right) A_{Siphon}&#10;\end{array}$$&#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915.6355"/>
  <p:tag name="LATEXADDIN" val="\documentclass{article}&#10;\usepackage{amsmath}&#10;\pagestyle{empty}&#10;\begin{document}&#10;&#10;&#10;$$\phi_{FiSand} = \frac{\rlap{--} V_{voids}}{\rlap{--} V_{total}}$$&#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60.xml><?xml version="1.0" encoding="utf-8"?>
<p:tagLst xmlns:a="http://schemas.openxmlformats.org/drawingml/2006/main" xmlns:r="http://schemas.openxmlformats.org/officeDocument/2006/relationships" xmlns:p="http://schemas.openxmlformats.org/presentationml/2006/main">
  <p:tag name="OUTPUTDPI" val="1200"/>
  <p:tag name="ORIGINALHEIGHT" val="272.9659"/>
  <p:tag name="ORIGINALWIDTH" val="574.4282"/>
  <p:tag name="LATEXADDIN" val="\documentclass{article}&#10;\usepackage{amsmath}&#10;\pagestyle{empty}&#10;\begin{document}&#10;&#10;$$\rlap{--} V_1 = \frac{P_0 \rlap{--} V_0}{P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1.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592.4259"/>
  <p:tag name="LATEXADDIN" val="\documentclass{article}&#10;\usepackage{amsmath}&#10;\pagestyle{empty}&#10;\begin{document}&#10;&#10;$$P_0 = 1 \, {\rm atm} $$&#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2.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988.3765"/>
  <p:tag name="LATEXADDIN" val="\documentclass{article}&#10;\usepackage{amsmath}&#10;\pagestyle{empty}&#10;\begin{document}&#10;&#10;&#10;$$P_1 = P_{atm} + \rho g H_1$$&#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3.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4.xml><?xml version="1.0" encoding="utf-8"?>
<p:tagLst xmlns:a="http://schemas.openxmlformats.org/drawingml/2006/main" xmlns:r="http://schemas.openxmlformats.org/officeDocument/2006/relationships" xmlns:p="http://schemas.openxmlformats.org/presentationml/2006/main">
  <p:tag name="OUTPUTDPI" val="1200"/>
  <p:tag name="ORIGINALHEIGHT" val="87.73905"/>
  <p:tag name="ORIGINALWIDTH" val="616.4229"/>
  <p:tag name="LATEXADDIN" val="\documentclass{article}&#10;\usepackage{amsmath}&#10;\pagestyle{empty}&#10;\begin{document}&#10;&#10;$$P \rlap{--} V = n R T$$&#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5.xml><?xml version="1.0" encoding="utf-8"?>
<p:tagLst xmlns:a="http://schemas.openxmlformats.org/drawingml/2006/main" xmlns:r="http://schemas.openxmlformats.org/officeDocument/2006/relationships" xmlns:p="http://schemas.openxmlformats.org/presentationml/2006/main">
  <p:tag name="OUTPUTDPI" val="1200"/>
  <p:tag name="ORIGINALHEIGHT" val="104.9868"/>
  <p:tag name="ORIGINALWIDTH" val="674.9156"/>
  <p:tag name="LATEXADDIN" val="\documentclass{article}&#10;\usepackage{amsmath}&#10;\pagestyle{empty}&#10;\begin{document}&#10;&#10;$$P_0 \rlap{--} V_0 = P_1 \rlap{--} V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66.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1489.314"/>
  <p:tag name="LATEXADDIN" val="\documentclass{article}&#10;\usepackage{amsmath}&#10;\usepackage{xcolor}&#10;\pagestyle{empty}&#10;\begin{document}&#10;&#10;\definecolor{Monred}{RGB}{172,0,0}&#10;&#10;$$H_1 - L1_1 + L3_1 - H_1 = H_2$$&#10;&#10;&#10;\end{document}"/>
  <p:tag name="IGUANATEXSIZE" val="20"/>
  <p:tag name="IGUANATEXCURSOR" val="170"/>
  <p:tag name="TRANSPARENCY" val="True"/>
  <p:tag name="FILENAME" val=""/>
  <p:tag name="LATEXENGINEID" val="0"/>
  <p:tag name="TEMPFOLDER" val="c:\temp\"/>
  <p:tag name="LATEXFORMHEIGHT" val="312"/>
  <p:tag name="LATEXFORMWIDTH" val="384"/>
  <p:tag name="LATEXFORMWRAP" val="True"/>
  <p:tag name="BITMAPVECTOR" val="0"/>
</p:tagLst>
</file>

<file path=ppt/tags/tag67.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959.1301"/>
  <p:tag name="LATEXADDIN" val="\documentclass{article}&#10;\usepackage{amsmath}&#10;\usepackage{xcolor}&#10;\pagestyle{empty}&#10;\begin{document}&#10;&#10;\definecolor{Monred}{RGB}{172,0,0}&#10;&#10;$$ - L1_1 + L3_1 = H_2$$&#10;&#10;&#10;\end{document}"/>
  <p:tag name="IGUANATEXSIZE" val="20"/>
  <p:tag name="IGUANATEXCURSOR" val="161"/>
  <p:tag name="TRANSPARENCY" val="True"/>
  <p:tag name="FILENAME" val=""/>
  <p:tag name="LATEXENGINEID" val="0"/>
  <p:tag name="TEMPFOLDER" val="c:\temp\"/>
  <p:tag name="LATEXFORMHEIGHT" val="312"/>
  <p:tag name="LATEXFORMWIDTH" val="384"/>
  <p:tag name="LATEXFORMWRAP" val="True"/>
  <p:tag name="BITMAPVECTOR" val="0"/>
</p:tagLst>
</file>

<file path=ppt/tags/tag68.xml><?xml version="1.0" encoding="utf-8"?>
<p:tagLst xmlns:a="http://schemas.openxmlformats.org/drawingml/2006/main" xmlns:r="http://schemas.openxmlformats.org/officeDocument/2006/relationships" xmlns:p="http://schemas.openxmlformats.org/presentationml/2006/main">
  <p:tag name="OUTPUTDPI" val="1200"/>
  <p:tag name="ORIGINALHEIGHT" val="103.4871"/>
  <p:tag name="ORIGINALWIDTH" val="863.892"/>
  <p:tag name="LATEXADDIN" val="\documentclass{article}&#10;\usepackage{amsmath}&#10;\usepackage{xcolor}&#10;\pagestyle{empty}&#10;\begin{document}&#10;&#10;\definecolor{Monred}{RGB}{172,0,0}&#10;&#10;$$L3_1 = H_2 + L1_1$$&#10;&#10;&#10;\end{document}"/>
  <p:tag name="IGUANATEXSIZE" val="20"/>
  <p:tag name="IGUANATEXCURSOR" val="158"/>
  <p:tag name="TRANSPARENCY" val="True"/>
  <p:tag name="FILENAME" val=""/>
  <p:tag name="LATEXENGINEID" val="0"/>
  <p:tag name="TEMPFOLDER" val="c:\temp\"/>
  <p:tag name="LATEXFORMHEIGHT" val="312"/>
  <p:tag name="LATEXFORMWIDTH" val="384"/>
  <p:tag name="LATEXFORMWRAP" val="True"/>
  <p:tag name="BITMAPVECTOR" val="0"/>
</p:tagLst>
</file>

<file path=ppt/tags/tag69.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3428.571"/>
  <p:tag name="LATEXADDIN" val="\documentclass{article}&#10;\usepackage{amsmath}&#10;\pagestyle{empty}&#10;\begin{document}&#10;&#10;$$\left( 2 H_1 - 2 H_3 + L2 + H_2 \right) = &#10;\frac{P_{atm} \left(2 H_2 - 2 H_3 - HL_{Siphon} + L2 \right)}{P_{atm} + \rho g H_1}$$&#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283.4646"/>
  <p:tag name="ORIGINALWIDTH" val="3542.557"/>
  <p:tag name="LATEXADDIN" val="\documentclass{article}&#10;\usepackage{amsmath}&#10;\pagestyle{empty}&#10;\begin{document}&#10;&#10;$$\phi_{FiSandBw} = &#10;\frac{\phi_{FiSand} H_{FiSand} A_{Fi} + \left( H_{FiSandBw} - H_{FiSand} \right) A_{Fi}}&#10;{H_{FiSandBw} A_{Fi}}$$&#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ags/tag70.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556.805"/>
  <p:tag name="LATEXADDIN" val="\documentclass{article}&#10;\usepackage{amsmath}&#10;\pagestyle{empty}&#10;\begin{document}&#10;&#10;$$H_3 = \frac{\left( H_2 - HL_{Siphon} \right) P_{atm}}{\rho g \left( L2 + H_2 \right) + 2 P_{atm}}$$&#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71.xml><?xml version="1.0" encoding="utf-8"?>
<p:tagLst xmlns:a="http://schemas.openxmlformats.org/drawingml/2006/main" xmlns:r="http://schemas.openxmlformats.org/officeDocument/2006/relationships" xmlns:p="http://schemas.openxmlformats.org/presentationml/2006/main">
  <p:tag name="OUTPUTDPI" val="1200"/>
  <p:tag name="ORIGINALHEIGHT" val="1078.365"/>
  <p:tag name="ORIGINALWIDTH" val="5007.874"/>
  <p:tag name="LATEXADDIN" val="\documentclass{article}&#10;\usepackage{amsmath}&#10;\usepackage{xcolor}&#10;\pagestyle{empty}&#10;\begin{document}&#10;&#10;\definecolor{Monred}{RGB}{172,0,0}&#10;&#10;$$\begin{array}{l}&#10;\left( L2 + H_2 \right) \left( P_{atm} + \rho g H_3 \right) = &#10;P_{atm} \left( 2 H_2 - 2 H_3 - HL_{Siphon} + L2 \right)&#10;\\ \\&#10;L2 \, P_{atm} + H_2 P_{atm} + \rho g H_3 L2 + \rho g H_3 H_2 = 2 H_2 P_{atm} - 2 H_3 P_{atm} - HL_{Siphon} P_{atm} + L2 \, P_{atm}&#10;\\ \\&#10;\rho g H_3 L2 + \rho g H_3 H_2 + 2 H_3 P_{atm} = 2 H_2 P_{atm} - HL_{Siphon} P_{atm} + L2 \, P_{atm} - L2 \, P_{atm} - H_2 P_{atm}&#10;\\ \\&#10;H_3 = \frac{\left( H_2 - HL_{Siphon} \right) P_{atm}}&#10;{\rho g \left( L2 + H_2 \right) + 2 P_{atm}}&#10;\end{array}$$&#10;&#10;&#10;\end{document}"/>
  <p:tag name="IGUANATEXSIZE" val="20"/>
  <p:tag name="IGUANATEXCURSOR" val="280"/>
  <p:tag name="TRANSPARENCY" val="True"/>
  <p:tag name="FILENAME" val=""/>
  <p:tag name="LATEXENGINEID" val="0"/>
  <p:tag name="TEMPFOLDER" val="c:\temp\"/>
  <p:tag name="LATEXFORMHEIGHT" val="312"/>
  <p:tag name="LATEXFORMWIDTH" val="384"/>
  <p:tag name="LATEXFORMWRAP" val="True"/>
  <p:tag name="BITMAPVECTOR" val="0"/>
</p:tagLst>
</file>

<file path=ppt/tags/tag72.xml><?xml version="1.0" encoding="utf-8"?>
<p:tagLst xmlns:a="http://schemas.openxmlformats.org/drawingml/2006/main" xmlns:r="http://schemas.openxmlformats.org/officeDocument/2006/relationships" xmlns:p="http://schemas.openxmlformats.org/presentationml/2006/main">
  <p:tag name="OUTPUTDPI" val="1200"/>
  <p:tag name="ORIGINALHEIGHT" val="344.9568"/>
  <p:tag name="ORIGINALWIDTH" val="2687.664"/>
  <p:tag name="LATEXADDIN" val="\documentclass{article}&#10;\usepackage{amsmath}&#10;\usepackage{xcolor}&#10;\pagestyle{empty}&#10;\begin{document}&#10;&#10;\definecolor{Monred}{RGB}{172,0,0}&#10;&#10;$$H_3 = \frac{\left( H_2 - HL_{Siphon} \right)}{\frac{\rho g \left( L2 + H_2 \right)}{P_{atm}} + 2} = \frac{\left( H_2 - HL_{Siphon} \right) P_{atm}} {\rho g \left( L2 + H_2 \right) + 2 P_{atm}}$$&#10;&#10;&#10;\end{document}"/>
  <p:tag name="IGUANATEXSIZE" val="20"/>
  <p:tag name="IGUANATEXCURSOR" val="333"/>
  <p:tag name="TRANSPARENCY" val="True"/>
  <p:tag name="FILENAME" val=""/>
  <p:tag name="LATEXENGINEID" val="0"/>
  <p:tag name="TEMPFOLDER" val="c:\temp\"/>
  <p:tag name="LATEXFORMHEIGHT" val="312"/>
  <p:tag name="LATEXFORMWIDTH" val="384"/>
  <p:tag name="LATEXFORMWRAP" val="True"/>
  <p:tag name="BITMAPVECTOR" val="0"/>
</p:tagLst>
</file>

<file path=ppt/tags/tag73.xml><?xml version="1.0" encoding="utf-8"?>
<p:tagLst xmlns:a="http://schemas.openxmlformats.org/drawingml/2006/main" xmlns:r="http://schemas.openxmlformats.org/officeDocument/2006/relationships" xmlns:p="http://schemas.openxmlformats.org/presentationml/2006/main">
  <p:tag name="OUTPUTDPI" val="1200"/>
  <p:tag name="ORIGINALHEIGHT" val="290.2137"/>
  <p:tag name="ORIGINALWIDTH" val="2680.165"/>
  <p:tag name="LATEXADDIN" val="\documentclass{article}&#10;\usepackage{amsmath}&#10;\pagestyle{empty}&#10;\begin{document}&#10;&#10;$$\left( L2 + H_2 \right) = &#10;\frac{P_{atm} \left( 2 H_2 - 2 H_3 - HL_{Siphon} + L2 \right)}{P_{atm} + \rho g H_3}$$&#10;&#10;&#10;\end{document}"/>
  <p:tag name="IGUANATEXSIZE" val="20"/>
  <p:tag name="IGUANATEXCURSOR" val="79"/>
  <p:tag name="TRANSPARENCY" val="True"/>
  <p:tag name="FILENAME" val=""/>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273.7158"/>
  <p:tag name="ORIGINALWIDTH" val="1151.106"/>
  <p:tag name="LATEXADDIN" val="\documentclass{article}&#10;\usepackage{amsmath}&#10;\usepackage{xcolor}&#10;\pagestyle{empty}&#10;\begin{document}&#10;&#10;\definecolor{Monred}{RGB}{172,0,0}&#10;&#10;$$\Pi_{FiBw} = \frac{H_{FiSandBw}}{H_{FiSand}}$$&#10;&#10;&#10;\end{document}"/>
  <p:tag name="IGUANATEXSIZE" val="20"/>
  <p:tag name="IGUANATEXCURSOR" val="185"/>
  <p:tag name="TRANSPARENCY" val="True"/>
  <p:tag name="FILENAME" val=""/>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275.2156"/>
  <p:tag name="ORIGINALWIDTH" val="1609.299"/>
  <p:tag name="LATEXADDIN" val="\documentclass{article}&#10;\usepackage{amsmath}&#10;\pagestyle{empty}&#10;\begin{document}&#10;&#10;&#10;$$\phi_{FiSandBw} = 1 - \frac{1 - \phi_{FiSand}}{\Pi_{FiBw}}$$&#10;&#10;&#10;\end{document}"/>
  <p:tag name="IGUANATEXSIZE" val="20"/>
  <p:tag name="IGUANATEXCURSOR" val="80"/>
  <p:tag name="TRANSPARENCY" val="True"/>
  <p:tag name="FILENAME" val=""/>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1_Monroe's 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teaching">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bg2"/>
          </a:solidFill>
          <a:prstDash val="solid"/>
          <a:round/>
          <a:headEnd type="none" w="lg" len="med"/>
          <a:tailEnd type="none" w="lg"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2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teaching 1">
        <a:dk1>
          <a:srgbClr val="000000"/>
        </a:dk1>
        <a:lt1>
          <a:srgbClr val="FFFFFF"/>
        </a:lt1>
        <a:dk2>
          <a:srgbClr val="000000"/>
        </a:dk2>
        <a:lt2>
          <a:srgbClr val="FFFFFF"/>
        </a:lt2>
        <a:accent1>
          <a:srgbClr val="969696"/>
        </a:accent1>
        <a:accent2>
          <a:srgbClr val="C0C0C0"/>
        </a:accent2>
        <a:accent3>
          <a:srgbClr val="FFFFFF"/>
        </a:accent3>
        <a:accent4>
          <a:srgbClr val="000000"/>
        </a:accent4>
        <a:accent5>
          <a:srgbClr val="C9C9C9"/>
        </a:accent5>
        <a:accent6>
          <a:srgbClr val="AEAEAE"/>
        </a:accent6>
        <a:hlink>
          <a:srgbClr val="EAEAEA"/>
        </a:hlink>
        <a:folHlink>
          <a:srgbClr val="000000"/>
        </a:folHlink>
      </a:clrScheme>
      <a:clrMap bg1="lt1" tx1="dk1" bg2="lt2" tx2="dk2" accent1="accent1" accent2="accent2" accent3="accent3" accent4="accent4" accent5="accent5" accent6="accent6" hlink="hlink" folHlink="folHlink"/>
    </a:extraClrScheme>
    <a:extraClrScheme>
      <a:clrScheme name="teaching 2">
        <a:dk1>
          <a:srgbClr val="000000"/>
        </a:dk1>
        <a:lt1>
          <a:srgbClr val="FFFFFF"/>
        </a:lt1>
        <a:dk2>
          <a:srgbClr val="003225"/>
        </a:dk2>
        <a:lt2>
          <a:srgbClr val="85FFBC"/>
        </a:lt2>
        <a:accent1>
          <a:srgbClr val="FA3A57"/>
        </a:accent1>
        <a:accent2>
          <a:srgbClr val="FBA305"/>
        </a:accent2>
        <a:accent3>
          <a:srgbClr val="AAADAC"/>
        </a:accent3>
        <a:accent4>
          <a:srgbClr val="DADADA"/>
        </a:accent4>
        <a:accent5>
          <a:srgbClr val="FCAEB4"/>
        </a:accent5>
        <a:accent6>
          <a:srgbClr val="E39304"/>
        </a:accent6>
        <a:hlink>
          <a:srgbClr val="3DA3FF"/>
        </a:hlink>
        <a:folHlink>
          <a:srgbClr val="FFFF00"/>
        </a:folHlink>
      </a:clrScheme>
      <a:clrMap bg1="dk2" tx1="lt1" bg2="dk1" tx2="lt2" accent1="accent1" accent2="accent2" accent3="accent3" accent4="accent4" accent5="accent5" accent6="accent6" hlink="hlink" folHlink="folHlink"/>
    </a:extraClrScheme>
    <a:extraClrScheme>
      <a:clrScheme name="teaching 3">
        <a:dk1>
          <a:srgbClr val="000000"/>
        </a:dk1>
        <a:lt1>
          <a:srgbClr val="FFFFFF"/>
        </a:lt1>
        <a:dk2>
          <a:srgbClr val="000044"/>
        </a:dk2>
        <a:lt2>
          <a:srgbClr val="FBBFF4"/>
        </a:lt2>
        <a:accent1>
          <a:srgbClr val="BC3C48"/>
        </a:accent1>
        <a:accent2>
          <a:srgbClr val="FF00FF"/>
        </a:accent2>
        <a:accent3>
          <a:srgbClr val="AAAAB0"/>
        </a:accent3>
        <a:accent4>
          <a:srgbClr val="DADADA"/>
        </a:accent4>
        <a:accent5>
          <a:srgbClr val="DAAFB1"/>
        </a:accent5>
        <a:accent6>
          <a:srgbClr val="E700E7"/>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4">
        <a:dk1>
          <a:srgbClr val="000000"/>
        </a:dk1>
        <a:lt1>
          <a:srgbClr val="F8F8F8"/>
        </a:lt1>
        <a:dk2>
          <a:srgbClr val="2A002A"/>
        </a:dk2>
        <a:lt2>
          <a:srgbClr val="FFC9FF"/>
        </a:lt2>
        <a:accent1>
          <a:srgbClr val="CB9661"/>
        </a:accent1>
        <a:accent2>
          <a:srgbClr val="90F4B8"/>
        </a:accent2>
        <a:accent3>
          <a:srgbClr val="ACAAAC"/>
        </a:accent3>
        <a:accent4>
          <a:srgbClr val="D4D4D4"/>
        </a:accent4>
        <a:accent5>
          <a:srgbClr val="E2C9B7"/>
        </a:accent5>
        <a:accent6>
          <a:srgbClr val="82DDA6"/>
        </a:accent6>
        <a:hlink>
          <a:srgbClr val="0000FF"/>
        </a:hlink>
        <a:folHlink>
          <a:srgbClr val="FFFF00"/>
        </a:folHlink>
      </a:clrScheme>
      <a:clrMap bg1="dk2" tx1="lt1" bg2="dk1" tx2="lt2" accent1="accent1" accent2="accent2" accent3="accent3" accent4="accent4" accent5="accent5" accent6="accent6" hlink="hlink" folHlink="folHlink"/>
    </a:extraClrScheme>
    <a:extraClrScheme>
      <a:clrScheme name="teaching 5">
        <a:dk1>
          <a:srgbClr val="000000"/>
        </a:dk1>
        <a:lt1>
          <a:srgbClr val="FFFFFF"/>
        </a:lt1>
        <a:dk2>
          <a:srgbClr val="000000"/>
        </a:dk2>
        <a:lt2>
          <a:srgbClr val="FFFFFF"/>
        </a:lt2>
        <a:accent1>
          <a:srgbClr val="5F5F5F"/>
        </a:accent1>
        <a:accent2>
          <a:srgbClr val="808080"/>
        </a:accent2>
        <a:accent3>
          <a:srgbClr val="FFFFFF"/>
        </a:accent3>
        <a:accent4>
          <a:srgbClr val="000000"/>
        </a:accent4>
        <a:accent5>
          <a:srgbClr val="B6B6B6"/>
        </a:accent5>
        <a:accent6>
          <a:srgbClr val="737373"/>
        </a:accent6>
        <a:hlink>
          <a:srgbClr val="B2B2B2"/>
        </a:hlink>
        <a:folHlink>
          <a:srgbClr val="FFFFFF"/>
        </a:folHlink>
      </a:clrScheme>
      <a:clrMap bg1="lt1" tx1="dk1" bg2="lt2" tx2="dk2" accent1="accent1" accent2="accent2" accent3="accent3" accent4="accent4" accent5="accent5" accent6="accent6" hlink="hlink" folHlink="folHlink"/>
    </a:extraClrScheme>
    <a:extraClrScheme>
      <a:clrScheme name="teaching 6">
        <a:dk1>
          <a:srgbClr val="663300"/>
        </a:dk1>
        <a:lt1>
          <a:srgbClr val="FFFFFF"/>
        </a:lt1>
        <a:dk2>
          <a:srgbClr val="85FFBC"/>
        </a:dk2>
        <a:lt2>
          <a:srgbClr val="000000"/>
        </a:lt2>
        <a:accent1>
          <a:srgbClr val="FA3A57"/>
        </a:accent1>
        <a:accent2>
          <a:srgbClr val="FBA305"/>
        </a:accent2>
        <a:accent3>
          <a:srgbClr val="FFFFFF"/>
        </a:accent3>
        <a:accent4>
          <a:srgbClr val="562A00"/>
        </a:accent4>
        <a:accent5>
          <a:srgbClr val="FCAEB4"/>
        </a:accent5>
        <a:accent6>
          <a:srgbClr val="E39304"/>
        </a:accent6>
        <a:hlink>
          <a:srgbClr val="3DA3FF"/>
        </a:hlink>
        <a:folHlink>
          <a:srgbClr val="FFFF00"/>
        </a:folHlink>
      </a:clrScheme>
      <a:clrMap bg1="lt1" tx1="dk1" bg2="lt2" tx2="dk2" accent1="accent1" accent2="accent2" accent3="accent3" accent4="accent4" accent5="accent5" accent6="accent6" hlink="hlink" folHlink="folHlink"/>
    </a:extraClrScheme>
    <a:extraClrScheme>
      <a:clrScheme name="teaching 7">
        <a:dk1>
          <a:srgbClr val="663300"/>
        </a:dk1>
        <a:lt1>
          <a:srgbClr val="FFFFFF"/>
        </a:lt1>
        <a:dk2>
          <a:srgbClr val="003A1A"/>
        </a:dk2>
        <a:lt2>
          <a:srgbClr val="000000"/>
        </a:lt2>
        <a:accent1>
          <a:srgbClr val="F14343"/>
        </a:accent1>
        <a:accent2>
          <a:srgbClr val="FBA305"/>
        </a:accent2>
        <a:accent3>
          <a:srgbClr val="FFFFFF"/>
        </a:accent3>
        <a:accent4>
          <a:srgbClr val="562A00"/>
        </a:accent4>
        <a:accent5>
          <a:srgbClr val="F7B0B0"/>
        </a:accent5>
        <a:accent6>
          <a:srgbClr val="E39304"/>
        </a:accent6>
        <a:hlink>
          <a:srgbClr val="7E69FF"/>
        </a:hlink>
        <a:folHlink>
          <a:srgbClr val="AC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ectures">
  <a:themeElements>
    <a:clrScheme name="Classroom">
      <a:dk1>
        <a:srgbClr val="000000"/>
      </a:dk1>
      <a:lt1>
        <a:srgbClr val="FFFFFF"/>
      </a:lt1>
      <a:dk2>
        <a:srgbClr val="00005A"/>
      </a:dk2>
      <a:lt2>
        <a:srgbClr val="12037F"/>
      </a:lt2>
      <a:accent1>
        <a:srgbClr val="0300BE"/>
      </a:accent1>
      <a:accent2>
        <a:srgbClr val="FBA305"/>
      </a:accent2>
      <a:accent3>
        <a:srgbClr val="3399FF"/>
      </a:accent3>
      <a:accent4>
        <a:srgbClr val="AC0000"/>
      </a:accent4>
      <a:accent5>
        <a:srgbClr val="F7B0B0"/>
      </a:accent5>
      <a:accent6>
        <a:srgbClr val="E39304"/>
      </a:accent6>
      <a:hlink>
        <a:srgbClr val="678EFD"/>
      </a:hlink>
      <a:folHlink>
        <a:srgbClr val="AC0000"/>
      </a:folHlink>
    </a:clrScheme>
    <a:fontScheme name="1_AguaClara the road">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lg" len="med"/>
          <a:tailEnd type="none" w="lg" len="med"/>
        </a:ln>
        <a:effectLst/>
      </a:spPr>
      <a:bodyPr vert="horz" wrap="none" lIns="91440" tIns="45720" rIns="91440" bIns="4572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Century Gothic" pitchFamily="34" charset="0"/>
            <a:cs typeface="Arial" charset="0"/>
          </a:defRPr>
        </a:defPPr>
      </a:lstStyle>
    </a:lnDef>
  </a:objectDefaults>
  <a:extraClrSchemeLst>
    <a:extraClrScheme>
      <a:clrScheme name="1_AguaClara the road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AguaClara the road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AguaClara the road 3">
        <a:dk1>
          <a:srgbClr val="000000"/>
        </a:dk1>
        <a:lt1>
          <a:srgbClr val="FFFFFF"/>
        </a:lt1>
        <a:dk2>
          <a:srgbClr val="000000"/>
        </a:dk2>
        <a:lt2>
          <a:srgbClr val="969696"/>
        </a:lt2>
        <a:accent1>
          <a:srgbClr val="FF3300"/>
        </a:accent1>
        <a:accent2>
          <a:srgbClr val="FF9900"/>
        </a:accent2>
        <a:accent3>
          <a:srgbClr val="FFFFFF"/>
        </a:accent3>
        <a:accent4>
          <a:srgbClr val="000000"/>
        </a:accent4>
        <a:accent5>
          <a:srgbClr val="FFADAA"/>
        </a:accent5>
        <a:accent6>
          <a:srgbClr val="E78A00"/>
        </a:accent6>
        <a:hlink>
          <a:srgbClr val="3366FF"/>
        </a:hlink>
        <a:folHlink>
          <a:srgbClr val="A50021"/>
        </a:folHlink>
      </a:clrScheme>
      <a:clrMap bg1="lt1" tx1="dk1" bg2="lt2" tx2="dk2" accent1="accent1" accent2="accent2" accent3="accent3" accent4="accent4" accent5="accent5" accent6="accent6" hlink="hlink" folHlink="folHlink"/>
    </a:extraClrScheme>
    <a:extraClrScheme>
      <a:clrScheme name="1_AguaClara the road 4">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FFFFFF"/>
        </a:folHlink>
      </a:clrScheme>
      <a:clrMap bg1="lt1" tx1="dk1" bg2="lt2" tx2="dk2" accent1="accent1" accent2="accent2" accent3="accent3" accent4="accent4" accent5="accent5" accent6="accent6" hlink="hlink" folHlink="folHlink"/>
    </a:extraClrScheme>
    <a:extraClrScheme>
      <a:clrScheme name="1_AguaClara the road 5">
        <a:dk1>
          <a:srgbClr val="000000"/>
        </a:dk1>
        <a:lt1>
          <a:srgbClr val="FFFFFF"/>
        </a:lt1>
        <a:dk2>
          <a:srgbClr val="000000"/>
        </a:dk2>
        <a:lt2>
          <a:srgbClr val="969696"/>
        </a:lt2>
        <a:accent1>
          <a:srgbClr val="080808"/>
        </a:accent1>
        <a:accent2>
          <a:srgbClr val="777777"/>
        </a:accent2>
        <a:accent3>
          <a:srgbClr val="FFFFFF"/>
        </a:accent3>
        <a:accent4>
          <a:srgbClr val="000000"/>
        </a:accent4>
        <a:accent5>
          <a:srgbClr val="AAAAAA"/>
        </a:accent5>
        <a:accent6>
          <a:srgbClr val="6B6B6B"/>
        </a:accent6>
        <a:hlink>
          <a:srgbClr val="C0C0C0"/>
        </a:hlink>
        <a:folHlink>
          <a:srgbClr val="0000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Monroe's Lectures</Template>
  <TotalTime>111812</TotalTime>
  <Words>4490</Words>
  <Application>Microsoft Office PowerPoint</Application>
  <PresentationFormat>On-screen Show (4:3)</PresentationFormat>
  <Paragraphs>624</Paragraphs>
  <Slides>77</Slides>
  <Notes>47</Notes>
  <HiddenSlides>0</HiddenSlides>
  <MMClips>4</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77</vt:i4>
      </vt:variant>
    </vt:vector>
  </HeadingPairs>
  <TitlesOfParts>
    <vt:vector size="90" baseType="lpstr">
      <vt:lpstr>Candara</vt:lpstr>
      <vt:lpstr>Monotype Sorts</vt:lpstr>
      <vt:lpstr>Century Gothic</vt:lpstr>
      <vt:lpstr>Cambria Math</vt:lpstr>
      <vt:lpstr>Wingdings</vt:lpstr>
      <vt:lpstr>Calibri</vt:lpstr>
      <vt:lpstr>Times New Roman</vt:lpstr>
      <vt:lpstr>Arial</vt:lpstr>
      <vt:lpstr>Book Antiqua</vt:lpstr>
      <vt:lpstr>Symbol</vt:lpstr>
      <vt:lpstr>1_Monroe's Lectures</vt:lpstr>
      <vt:lpstr>Lectures</vt:lpstr>
      <vt:lpstr>Photo Editor Photo</vt:lpstr>
      <vt:lpstr>Filtration Design</vt:lpstr>
      <vt:lpstr>Filtration Outline</vt:lpstr>
      <vt:lpstr>Categorizing Filters</vt:lpstr>
      <vt:lpstr>Sand Filtration Technologies</vt:lpstr>
      <vt:lpstr>Filter range of applicability  The “if it is dirty, filter it” Myth</vt:lpstr>
      <vt:lpstr>Floc/Floc blanket/Plate settlers do the hard work</vt:lpstr>
      <vt:lpstr>Combining Rapid Sand Filtration and pretreatment</vt:lpstr>
      <vt:lpstr>Slow Sand Filtration</vt:lpstr>
      <vt:lpstr>PowerPoint Presentation</vt:lpstr>
      <vt:lpstr>Multistage Filtration is a land and capital intensive option</vt:lpstr>
      <vt:lpstr>Multiple Stage Filtration</vt:lpstr>
      <vt:lpstr>Assembling Multiple Stage Filters</vt:lpstr>
      <vt:lpstr>PowerPoint Presentation</vt:lpstr>
      <vt:lpstr>PowerPoint Presentation</vt:lpstr>
      <vt:lpstr>Jesus de Otoro, Honduras: Dynamic Filters</vt:lpstr>
      <vt:lpstr>Multiple Stage Filtration Options for pretreatment for SSF</vt:lpstr>
      <vt:lpstr>Up flow Roughing filter</vt:lpstr>
      <vt:lpstr>First iteration of covering a roughing filter…</vt:lpstr>
      <vt:lpstr>System Comparison: Multistage vs. AguaClara water treatment</vt:lpstr>
      <vt:lpstr>Net Velocity Concept for estimating plant size</vt:lpstr>
      <vt:lpstr>PowerPoint Presentation</vt:lpstr>
      <vt:lpstr>A factor of 20 matters!</vt:lpstr>
      <vt:lpstr>Rapid Sand Filter  (Conventional US Treatment)</vt:lpstr>
      <vt:lpstr>Rapid Sand Filter Design</vt:lpstr>
      <vt:lpstr>Backwash (Fluidized Bed)</vt:lpstr>
      <vt:lpstr>Filter Hydraulics</vt:lpstr>
      <vt:lpstr>Porosity</vt:lpstr>
      <vt:lpstr>Porosity</vt:lpstr>
      <vt:lpstr>Expanded Bed Porosity</vt:lpstr>
      <vt:lpstr>Sand Grading</vt:lpstr>
      <vt:lpstr>Clean Bed Head Loss (Karmen Kozeny)</vt:lpstr>
      <vt:lpstr>Backwash Requirements – Head Loss (force balance)</vt:lpstr>
      <vt:lpstr>What does this analysis miss?</vt:lpstr>
      <vt:lpstr>Backwash Requirements – Flow Rate</vt:lpstr>
      <vt:lpstr>Backwash Velocity</vt:lpstr>
      <vt:lpstr>Backwash sand bed stratification</vt:lpstr>
      <vt:lpstr>First identify a need, then invent</vt:lpstr>
      <vt:lpstr>The Backwash Dilemma</vt:lpstr>
      <vt:lpstr>Rapid Sand Filter Set: Backwash without pumps</vt:lpstr>
      <vt:lpstr>The Low Flow Challenge: Filter Set</vt:lpstr>
      <vt:lpstr>Store filter water?</vt:lpstr>
      <vt:lpstr>The Low Flow Challenge</vt:lpstr>
      <vt:lpstr>Why is this difficult?</vt:lpstr>
      <vt:lpstr>Geometric Trick: Stacked Rapid Sand Filter (StaRS)</vt:lpstr>
      <vt:lpstr>Water Source for Backwash</vt:lpstr>
      <vt:lpstr>StaRS Filter Fabrication</vt:lpstr>
      <vt:lpstr>Pipe Gallery (San Nicolas)</vt:lpstr>
      <vt:lpstr>1999 Perspective on Conventional Treatment</vt:lpstr>
      <vt:lpstr>Eliminating 7 big valves: One valve control of a StaRS Filter</vt:lpstr>
      <vt:lpstr>Begin Filtration</vt:lpstr>
      <vt:lpstr>Begin Backwash</vt:lpstr>
      <vt:lpstr>End Backwash</vt:lpstr>
      <vt:lpstr>The big flush</vt:lpstr>
      <vt:lpstr>PowerPoint Presentation</vt:lpstr>
      <vt:lpstr>Head loss between manifolds Assume expansion ratio of 1.3</vt:lpstr>
      <vt:lpstr>PowerPoint Presentation</vt:lpstr>
      <vt:lpstr>PowerPoint Presentation</vt:lpstr>
      <vt:lpstr>PowerPoint Presentation</vt:lpstr>
      <vt:lpstr>PowerPoint Presentation</vt:lpstr>
      <vt:lpstr>PowerPoint Presentation</vt:lpstr>
      <vt:lpstr>How does water flow through StaRS Filters?</vt:lpstr>
      <vt:lpstr>Filter Design Constraints</vt:lpstr>
      <vt:lpstr>PowerPoint Presentation</vt:lpstr>
      <vt:lpstr>EStaRS and OStaRS Enclosed vs. Open</vt:lpstr>
      <vt:lpstr>StaRS Backwash Advantage</vt:lpstr>
      <vt:lpstr>StaRS Challenges</vt:lpstr>
      <vt:lpstr>StaRS Optimization</vt:lpstr>
      <vt:lpstr>Reflections</vt:lpstr>
      <vt:lpstr>PowerPoint Presentation</vt:lpstr>
      <vt:lpstr>Conclusions…</vt:lpstr>
      <vt:lpstr>…Conclusions…</vt:lpstr>
      <vt:lpstr>…Conclusions</vt:lpstr>
      <vt:lpstr>StaRS Design Guidelines</vt:lpstr>
      <vt:lpstr>Siphon Geometry for Air trap</vt:lpstr>
      <vt:lpstr>PowerPoint Presentation</vt:lpstr>
      <vt:lpstr>Siphon Geometry for Air trap</vt:lpstr>
      <vt:lpstr>Maximum water level that can be held by siphon</vt:lpstr>
    </vt:vector>
  </TitlesOfParts>
  <Company>Cornell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Filtration Theory</dc:title>
  <dc:creator>Monroe Weber-Shirk</dc:creator>
  <cp:lastModifiedBy>Monroe Weber-Shirk</cp:lastModifiedBy>
  <cp:revision>5826</cp:revision>
  <cp:lastPrinted>2014-11-08T19:01:33Z</cp:lastPrinted>
  <dcterms:created xsi:type="dcterms:W3CDTF">2004-05-06T14:53:47Z</dcterms:created>
  <dcterms:modified xsi:type="dcterms:W3CDTF">2020-06-17T21:01:06Z</dcterms:modified>
</cp:coreProperties>
</file>